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794" r:id="rId2"/>
    <p:sldId id="820" r:id="rId3"/>
    <p:sldId id="821" r:id="rId4"/>
    <p:sldId id="801" r:id="rId5"/>
    <p:sldId id="814" r:id="rId6"/>
    <p:sldId id="813" r:id="rId7"/>
    <p:sldId id="802" r:id="rId8"/>
    <p:sldId id="822" r:id="rId9"/>
    <p:sldId id="815" r:id="rId10"/>
    <p:sldId id="816" r:id="rId11"/>
    <p:sldId id="817" r:id="rId12"/>
    <p:sldId id="819" r:id="rId13"/>
    <p:sldId id="804" r:id="rId14"/>
    <p:sldId id="818" r:id="rId15"/>
    <p:sldId id="823" r:id="rId16"/>
    <p:sldId id="807" r:id="rId17"/>
    <p:sldId id="825" r:id="rId18"/>
    <p:sldId id="824" r:id="rId19"/>
    <p:sldId id="805" r:id="rId20"/>
    <p:sldId id="829" r:id="rId21"/>
    <p:sldId id="831" r:id="rId22"/>
    <p:sldId id="828" r:id="rId23"/>
    <p:sldId id="832" r:id="rId24"/>
    <p:sldId id="800" r:id="rId25"/>
    <p:sldId id="827" r:id="rId26"/>
    <p:sldId id="830" r:id="rId27"/>
    <p:sldId id="826" r:id="rId28"/>
    <p:sldId id="811" r:id="rId29"/>
    <p:sldId id="806" r:id="rId30"/>
    <p:sldId id="808" r:id="rId31"/>
    <p:sldId id="809" r:id="rId32"/>
    <p:sldId id="810" r:id="rId33"/>
    <p:sldId id="812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hiddenSlides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47" autoAdjust="0"/>
    <p:restoredTop sz="50000" autoAdjust="0"/>
  </p:normalViewPr>
  <p:slideViewPr>
    <p:cSldViewPr snapToGrid="0" snapToObjects="1">
      <p:cViewPr>
        <p:scale>
          <a:sx n="72" d="100"/>
          <a:sy n="72" d="100"/>
        </p:scale>
        <p:origin x="1392" y="66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AC15-D366-1045-8B95-906BED04EB57}" type="datetimeFigureOut">
              <a:rPr lang="en-US" smtClean="0"/>
              <a:pPr/>
              <a:t>3/16/17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382D8-B22D-6245-9253-78B81CE40B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83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38F9C5-D0B9-6043-966C-CD72DB596C87}" type="datetimeFigureOut">
              <a:rPr lang="en-US" smtClean="0"/>
              <a:pPr/>
              <a:t>3/16/17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4FB1-8543-584B-BB0F-CA47458AEB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54FB1-8543-584B-BB0F-CA47458AEBC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0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A75723EB-A539-1E44-BF6D-0C614795BBB9}" type="slidenum">
              <a:rPr lang="en-US" sz="1200"/>
              <a:pPr/>
              <a:t>14</a:t>
            </a:fld>
            <a:endParaRPr lang="en-US" sz="1200"/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1F737233-F745-B54B-BBD9-88AE65C8034B}" type="slidenum">
              <a:rPr lang="en-US" altLang="x-none" sz="1200"/>
              <a:pPr/>
              <a:t>15</a:t>
            </a:fld>
            <a:endParaRPr lang="en-US" altLang="x-none" sz="1200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>
              <a:latin typeface="Times New Roman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08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21403" y="6511226"/>
            <a:ext cx="855557" cy="173387"/>
          </a:xfrm>
          <a:prstGeom prst="rect">
            <a:avLst/>
          </a:prstGeom>
        </p:spPr>
        <p:txBody>
          <a:bodyPr/>
          <a:lstStyle/>
          <a:p>
            <a:fld id="{C3324224-DF72-F445-A040-09ABE7C2AD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68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70070"/>
            <a:ext cx="10972800" cy="48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6156765"/>
            <a:ext cx="12192000" cy="872193"/>
            <a:chOff x="0" y="-120393"/>
            <a:chExt cx="9144000" cy="872193"/>
          </a:xfrm>
        </p:grpSpPr>
        <p:pic>
          <p:nvPicPr>
            <p:cNvPr id="5" name="Picture 4" descr="data.jpg"/>
            <p:cNvPicPr>
              <a:picLocks noChangeAspect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-120393"/>
              <a:ext cx="9144000" cy="702551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58760" y="-17641"/>
              <a:ext cx="2416643" cy="769441"/>
            </a:xfrm>
            <a:prstGeom prst="rect">
              <a:avLst/>
            </a:prstGeom>
            <a:solidFill>
              <a:schemeClr val="dk1">
                <a:alpha val="62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Courier New"/>
                  <a:cs typeface="Courier New"/>
                </a:rPr>
                <a:t>Data</a:t>
              </a:r>
              <a:r>
                <a:rPr lang="en-US" sz="2800" dirty="0" smtClean="0">
                  <a:latin typeface="Arial Narrow"/>
                  <a:cs typeface="Arial Narrow"/>
                </a:rPr>
                <a:t> </a:t>
              </a:r>
              <a:r>
                <a:rPr lang="en-US" sz="4400" baseline="30000" dirty="0" smtClean="0">
                  <a:latin typeface="Courier New"/>
                  <a:cs typeface="Courier New"/>
                </a:rPr>
                <a:t>X</a:t>
              </a:r>
              <a:endParaRPr lang="en-US" sz="1000" dirty="0">
                <a:latin typeface="Courier New"/>
                <a:cs typeface="Courier New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37215" y="5381528"/>
            <a:ext cx="8207938" cy="1538883"/>
          </a:xfrm>
          <a:prstGeom prst="rect">
            <a:avLst/>
          </a:prstGeom>
          <a:solidFill>
            <a:schemeClr val="tx1">
              <a:alpha val="21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Ikhlaq Sidhu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Chief Scientist &amp; Founding Director, 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</a:br>
            <a:r>
              <a:rPr lang="en-US" sz="1600" dirty="0" err="1">
                <a:solidFill>
                  <a:schemeClr val="bg1"/>
                </a:solidFill>
                <a:latin typeface="Helvetica Neue Light"/>
                <a:cs typeface="Helvetica Neue Light"/>
              </a:rPr>
              <a:t>Sutardja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Center for Entrepreneurship &amp; Technology</a:t>
            </a:r>
            <a:b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</a:br>
            <a:r>
              <a:rPr lang="en-US" sz="1600" dirty="0">
                <a:solidFill>
                  <a:schemeClr val="bg1"/>
                </a:solidFill>
                <a:latin typeface="Helvetica Neue Light"/>
                <a:ea typeface="ＭＳ Ｐゴシック" charset="-128"/>
                <a:cs typeface="Helvetica Neue Light"/>
              </a:rPr>
              <a:t>IEOR Emerging Area Professor Award, UC Berkeley</a:t>
            </a:r>
            <a:endParaRPr lang="en-US" sz="1600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68591" y="325795"/>
            <a:ext cx="1297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About Me: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272753" y="2248141"/>
            <a:ext cx="7772400" cy="1470025"/>
          </a:xfrm>
          <a:solidFill>
            <a:schemeClr val="dk1">
              <a:alpha val="74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Markov and State Space</a:t>
            </a:r>
            <a:br>
              <a:rPr lang="en-US" dirty="0" smtClean="0"/>
            </a:br>
            <a:r>
              <a:rPr lang="en-US" sz="2400" dirty="0"/>
              <a:t>Data X: A Course on Data, Signals, and Systems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51167" y="231587"/>
            <a:ext cx="3880743" cy="1323439"/>
          </a:xfrm>
          <a:prstGeom prst="rect">
            <a:avLst/>
          </a:prstGeom>
          <a:solidFill>
            <a:schemeClr val="dk1">
              <a:alpha val="4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Courier New"/>
                <a:cs typeface="Courier New"/>
              </a:rPr>
              <a:t>Data</a:t>
            </a:r>
            <a:r>
              <a:rPr lang="en-US" sz="5400" dirty="0">
                <a:latin typeface="Arial Narrow"/>
                <a:cs typeface="Arial Narrow"/>
              </a:rPr>
              <a:t> </a:t>
            </a:r>
            <a:r>
              <a:rPr lang="en-US" sz="8000" baseline="30000" dirty="0">
                <a:latin typeface="Courier New"/>
                <a:cs typeface="Courier New"/>
              </a:rPr>
              <a:t>X</a:t>
            </a:r>
            <a:endParaRPr lang="en-US" dirty="0">
              <a:latin typeface="Optima"/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86821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 to Example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817716" y="1739043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5" name="Oval 4"/>
          <p:cNvSpPr/>
          <p:nvPr/>
        </p:nvSpPr>
        <p:spPr>
          <a:xfrm>
            <a:off x="4522414" y="1739043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Oval 5"/>
          <p:cNvSpPr/>
          <p:nvPr/>
        </p:nvSpPr>
        <p:spPr>
          <a:xfrm>
            <a:off x="6121273" y="1739043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Oval 6"/>
          <p:cNvSpPr/>
          <p:nvPr/>
        </p:nvSpPr>
        <p:spPr>
          <a:xfrm>
            <a:off x="7861250" y="1739043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717343" y="2091867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629141" y="2232997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.1</a:t>
            </a:r>
          </a:p>
        </p:txBody>
      </p:sp>
      <p:sp>
        <p:nvSpPr>
          <p:cNvPr id="15" name="Freeform 14"/>
          <p:cNvSpPr/>
          <p:nvPr/>
        </p:nvSpPr>
        <p:spPr>
          <a:xfrm>
            <a:off x="2765144" y="1350409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558586" y="1386219"/>
            <a:ext cx="59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P=.9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386764" y="2083046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316202" y="2277099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.2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154944" y="2103137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943262" y="2297190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.1</a:t>
            </a:r>
          </a:p>
        </p:txBody>
      </p:sp>
      <p:sp>
        <p:nvSpPr>
          <p:cNvPr id="21" name="Freeform 20"/>
          <p:cNvSpPr/>
          <p:nvPr/>
        </p:nvSpPr>
        <p:spPr>
          <a:xfrm>
            <a:off x="4362938" y="1297485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164430" y="136804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 .8</a:t>
            </a:r>
          </a:p>
        </p:txBody>
      </p:sp>
      <p:sp>
        <p:nvSpPr>
          <p:cNvPr id="23" name="Freeform 22"/>
          <p:cNvSpPr/>
          <p:nvPr/>
        </p:nvSpPr>
        <p:spPr>
          <a:xfrm>
            <a:off x="6115669" y="1308756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909111" y="1397489"/>
            <a:ext cx="59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P=.9</a:t>
            </a:r>
          </a:p>
        </p:txBody>
      </p:sp>
      <p:sp>
        <p:nvSpPr>
          <p:cNvPr id="25" name="Freeform 24"/>
          <p:cNvSpPr/>
          <p:nvPr/>
        </p:nvSpPr>
        <p:spPr>
          <a:xfrm>
            <a:off x="8050708" y="1238190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8844150" y="1397489"/>
            <a:ext cx="53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05863" y="33518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352467" y="3057586"/>
            <a:ext cx="2550931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P{ </a:t>
            </a:r>
            <a:r>
              <a:rPr lang="en-US" sz="2000" i="1" dirty="0"/>
              <a:t>X</a:t>
            </a:r>
            <a:r>
              <a:rPr lang="en-US" sz="2000" i="1" baseline="-25000" dirty="0"/>
              <a:t>n</a:t>
            </a:r>
            <a:r>
              <a:rPr lang="en-US" sz="2000" baseline="-25000" dirty="0"/>
              <a:t>+1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|</a:t>
            </a:r>
            <a:r>
              <a:rPr lang="en-US" sz="2000" baseline="-25000" dirty="0"/>
              <a:t>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 } = .9</a:t>
            </a:r>
          </a:p>
          <a:p>
            <a:endParaRPr lang="en-US" sz="2000" dirty="0"/>
          </a:p>
          <a:p>
            <a:r>
              <a:rPr lang="en-US" sz="2000" dirty="0"/>
              <a:t>P{ </a:t>
            </a:r>
            <a:r>
              <a:rPr lang="en-US" sz="2000" i="1" dirty="0"/>
              <a:t>X</a:t>
            </a:r>
            <a:r>
              <a:rPr lang="en-US" sz="2000" i="1" baseline="-25000" dirty="0"/>
              <a:t>n</a:t>
            </a:r>
            <a:r>
              <a:rPr lang="en-US" sz="2000" baseline="-25000" dirty="0"/>
              <a:t>+1</a:t>
            </a:r>
            <a:r>
              <a:rPr lang="en-US" sz="2000" dirty="0"/>
              <a:t> = </a:t>
            </a:r>
            <a:r>
              <a:rPr lang="en-US" sz="2000" i="1" dirty="0"/>
              <a:t>1</a:t>
            </a:r>
            <a:r>
              <a:rPr lang="en-US" sz="2000" dirty="0"/>
              <a:t>|</a:t>
            </a:r>
            <a:r>
              <a:rPr lang="en-US" sz="2000" baseline="-25000" dirty="0"/>
              <a:t>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 } = .1</a:t>
            </a:r>
          </a:p>
          <a:p>
            <a:endParaRPr lang="en-US" sz="2000" dirty="0"/>
          </a:p>
          <a:p>
            <a:r>
              <a:rPr lang="en-US" sz="2000" dirty="0"/>
              <a:t>P{ </a:t>
            </a:r>
            <a:r>
              <a:rPr lang="en-US" sz="2000" i="1" dirty="0"/>
              <a:t>X</a:t>
            </a:r>
            <a:r>
              <a:rPr lang="en-US" sz="2000" i="1" baseline="-25000" dirty="0"/>
              <a:t>n</a:t>
            </a:r>
            <a:r>
              <a:rPr lang="en-US" sz="2000" baseline="-25000" dirty="0"/>
              <a:t>+1</a:t>
            </a:r>
            <a:r>
              <a:rPr lang="en-US" sz="2000" dirty="0"/>
              <a:t> = </a:t>
            </a:r>
            <a:r>
              <a:rPr lang="en-US" sz="2000" i="1" dirty="0"/>
              <a:t>2</a:t>
            </a:r>
            <a:r>
              <a:rPr lang="en-US" sz="2000" dirty="0"/>
              <a:t>|</a:t>
            </a:r>
            <a:r>
              <a:rPr lang="en-US" sz="2000" baseline="-25000" dirty="0"/>
              <a:t>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 } = 0</a:t>
            </a:r>
          </a:p>
          <a:p>
            <a:endParaRPr lang="en-US" sz="2000" dirty="0"/>
          </a:p>
          <a:p>
            <a:r>
              <a:rPr lang="en-US" sz="2000" dirty="0"/>
              <a:t>P{ </a:t>
            </a:r>
            <a:r>
              <a:rPr lang="en-US" sz="2000" i="1" dirty="0"/>
              <a:t>X</a:t>
            </a:r>
            <a:r>
              <a:rPr lang="en-US" sz="2000" i="1" baseline="-25000" dirty="0"/>
              <a:t>n</a:t>
            </a:r>
            <a:r>
              <a:rPr lang="en-US" sz="2000" baseline="-25000" dirty="0"/>
              <a:t>+1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|</a:t>
            </a:r>
            <a:r>
              <a:rPr lang="en-US" sz="2000" baseline="-25000" dirty="0"/>
              <a:t>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 } = 0</a:t>
            </a:r>
          </a:p>
          <a:p>
            <a:endParaRPr lang="en-US" sz="2400" dirty="0">
              <a:latin typeface="Bookman Old Style" charset="0"/>
            </a:endParaRPr>
          </a:p>
          <a:p>
            <a:endParaRPr lang="en-US" sz="2000" dirty="0">
              <a:latin typeface="Bookman Old Style" charset="0"/>
            </a:endParaRPr>
          </a:p>
          <a:p>
            <a:r>
              <a:rPr lang="en-US" dirty="0">
                <a:latin typeface="Bookman Old Style" charset="0"/>
              </a:rPr>
              <a:t>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124806" y="2982488"/>
            <a:ext cx="385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 in 1-step Transition matrix form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2694" y="4198595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09834" y="3774075"/>
            <a:ext cx="1781272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.9	.1	0	0</a:t>
            </a:r>
            <a:br>
              <a:rPr lang="en-US" dirty="0"/>
            </a:br>
            <a:r>
              <a:rPr lang="en-US" dirty="0"/>
              <a:t>0	.8	.2	0</a:t>
            </a:r>
          </a:p>
          <a:p>
            <a:pPr>
              <a:lnSpc>
                <a:spcPct val="120000"/>
              </a:lnSpc>
            </a:pPr>
            <a:r>
              <a:rPr lang="en-US" dirty="0"/>
              <a:t>0	0	.9	.1</a:t>
            </a:r>
          </a:p>
          <a:p>
            <a:pPr>
              <a:lnSpc>
                <a:spcPct val="120000"/>
              </a:lnSpc>
            </a:pPr>
            <a:r>
              <a:rPr lang="en-US" dirty="0"/>
              <a:t>0	0	0	1</a:t>
            </a:r>
          </a:p>
        </p:txBody>
      </p:sp>
      <p:sp>
        <p:nvSpPr>
          <p:cNvPr id="14" name="Double Bracket 13"/>
          <p:cNvSpPr/>
          <p:nvPr/>
        </p:nvSpPr>
        <p:spPr>
          <a:xfrm>
            <a:off x="6909112" y="3632947"/>
            <a:ext cx="2605691" cy="1853454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374930" y="5698095"/>
            <a:ext cx="3690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</a:t>
            </a:r>
            <a:r>
              <a:rPr lang="en-US" baseline="-25000" dirty="0" err="1"/>
              <a:t>i,j</a:t>
            </a:r>
            <a:r>
              <a:rPr lang="en-US" dirty="0"/>
              <a:t> = </a:t>
            </a:r>
            <a:r>
              <a:rPr lang="en-US" dirty="0" err="1"/>
              <a:t>prob</a:t>
            </a:r>
            <a:r>
              <a:rPr lang="en-US" dirty="0"/>
              <a:t> to go from state </a:t>
            </a:r>
            <a:r>
              <a:rPr lang="en-US" dirty="0" err="1"/>
              <a:t>i</a:t>
            </a:r>
            <a:r>
              <a:rPr lang="en-US" dirty="0"/>
              <a:t> to state j</a:t>
            </a:r>
          </a:p>
        </p:txBody>
      </p:sp>
    </p:spTree>
    <p:extLst>
      <p:ext uri="{BB962C8B-B14F-4D97-AF65-F5344CB8AC3E}">
        <p14:creationId xmlns:p14="http://schemas.microsoft.com/office/powerpoint/2010/main" val="114436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Transition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70071"/>
            <a:ext cx="8229600" cy="1305539"/>
          </a:xfrm>
        </p:spPr>
        <p:txBody>
          <a:bodyPr/>
          <a:lstStyle/>
          <a:p>
            <a:r>
              <a:rPr lang="en-US" dirty="0" smtClean="0"/>
              <a:t>For a customer starting at state 0, what is the probability that they will be in the other states after 2, 5, or 10 months?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47248" y="2120701"/>
            <a:ext cx="80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Define Distribution of P</a:t>
            </a:r>
            <a:r>
              <a:rPr lang="en-US" baseline="30000" dirty="0"/>
              <a:t>(</a:t>
            </a:r>
            <a:r>
              <a:rPr lang="en-US" baseline="30000" dirty="0" err="1"/>
              <a:t>i</a:t>
            </a:r>
            <a:r>
              <a:rPr lang="en-US" baseline="30000" dirty="0"/>
              <a:t>)</a:t>
            </a:r>
            <a:r>
              <a:rPr lang="en-US" dirty="0"/>
              <a:t> (Xi) at step </a:t>
            </a:r>
            <a:r>
              <a:rPr lang="en-US" dirty="0" err="1"/>
              <a:t>i</a:t>
            </a:r>
            <a:r>
              <a:rPr lang="en-US" dirty="0"/>
              <a:t> at = [p1 p2 p3 p4]</a:t>
            </a:r>
            <a:r>
              <a:rPr lang="en-US" baseline="30000" dirty="0"/>
              <a:t>(</a:t>
            </a:r>
            <a:r>
              <a:rPr lang="en-US" baseline="30000" dirty="0" err="1"/>
              <a:t>i</a:t>
            </a:r>
            <a:r>
              <a:rPr lang="en-US" baseline="30000" dirty="0"/>
              <a:t>)</a:t>
            </a:r>
            <a:r>
              <a:rPr lang="en-US" dirty="0"/>
              <a:t>, </a:t>
            </a:r>
            <a:r>
              <a:rPr lang="en-US" dirty="0" err="1"/>
              <a:t>ie</a:t>
            </a:r>
            <a:r>
              <a:rPr lang="en-US" dirty="0"/>
              <a:t> p1 is </a:t>
            </a:r>
            <a:r>
              <a:rPr lang="en-US" dirty="0" err="1"/>
              <a:t>prob</a:t>
            </a:r>
            <a:r>
              <a:rPr lang="en-US" dirty="0"/>
              <a:t> of being in state 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56461" y="389649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163167" y="2916030"/>
            <a:ext cx="1781272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.9	.1	0	0</a:t>
            </a:r>
            <a:br>
              <a:rPr lang="en-US" dirty="0"/>
            </a:br>
            <a:r>
              <a:rPr lang="en-US" dirty="0"/>
              <a:t>0	.8	.2	0</a:t>
            </a:r>
          </a:p>
          <a:p>
            <a:pPr>
              <a:lnSpc>
                <a:spcPct val="120000"/>
              </a:lnSpc>
            </a:pPr>
            <a:r>
              <a:rPr lang="en-US" dirty="0"/>
              <a:t>0	0	.9	.1</a:t>
            </a:r>
          </a:p>
          <a:p>
            <a:pPr>
              <a:lnSpc>
                <a:spcPct val="120000"/>
              </a:lnSpc>
            </a:pPr>
            <a:r>
              <a:rPr lang="en-US" dirty="0"/>
              <a:t>0	0	0	1</a:t>
            </a:r>
          </a:p>
        </p:txBody>
      </p:sp>
      <p:sp>
        <p:nvSpPr>
          <p:cNvPr id="15" name="Double Bracket 14"/>
          <p:cNvSpPr/>
          <p:nvPr/>
        </p:nvSpPr>
        <p:spPr>
          <a:xfrm>
            <a:off x="6004412" y="2916030"/>
            <a:ext cx="2063849" cy="1412694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486906" y="3401029"/>
            <a:ext cx="68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P(X0)</a:t>
            </a:r>
          </a:p>
          <a:p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868772" y="6518564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58259" y="3421201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355468" y="3394417"/>
            <a:ext cx="1131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P(X1)     =  </a:t>
            </a:r>
          </a:p>
        </p:txBody>
      </p:sp>
    </p:spTree>
    <p:extLst>
      <p:ext uri="{BB962C8B-B14F-4D97-AF65-F5344CB8AC3E}">
        <p14:creationId xmlns:p14="http://schemas.microsoft.com/office/powerpoint/2010/main" val="176749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Transition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70071"/>
            <a:ext cx="8229600" cy="1305539"/>
          </a:xfrm>
        </p:spPr>
        <p:txBody>
          <a:bodyPr/>
          <a:lstStyle/>
          <a:p>
            <a:r>
              <a:rPr lang="en-US" dirty="0" smtClean="0"/>
              <a:t>For a customer starting at state 0, what is the probability that they will be in the other states after 2, 5, or 10 months?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47248" y="2120700"/>
            <a:ext cx="8063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Define Distribution of P(Xi) at step I  as [p1 p2 p3 p4], </a:t>
            </a:r>
            <a:r>
              <a:rPr lang="en-US" dirty="0" err="1"/>
              <a:t>ie</a:t>
            </a:r>
            <a:r>
              <a:rPr lang="en-US" dirty="0"/>
              <a:t> p1 is </a:t>
            </a:r>
            <a:r>
              <a:rPr lang="en-US" dirty="0" err="1"/>
              <a:t>prob</a:t>
            </a:r>
            <a:r>
              <a:rPr lang="en-US" dirty="0"/>
              <a:t> of being in state 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56461" y="389649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163167" y="2916030"/>
            <a:ext cx="1781272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.9	.1	0	0</a:t>
            </a:r>
            <a:br>
              <a:rPr lang="en-US" dirty="0"/>
            </a:br>
            <a:r>
              <a:rPr lang="en-US" dirty="0"/>
              <a:t>0	.8	.2	0</a:t>
            </a:r>
          </a:p>
          <a:p>
            <a:pPr>
              <a:lnSpc>
                <a:spcPct val="120000"/>
              </a:lnSpc>
            </a:pPr>
            <a:r>
              <a:rPr lang="en-US" dirty="0"/>
              <a:t>0	0	.9	.1</a:t>
            </a:r>
          </a:p>
          <a:p>
            <a:pPr>
              <a:lnSpc>
                <a:spcPct val="120000"/>
              </a:lnSpc>
            </a:pPr>
            <a:r>
              <a:rPr lang="en-US" dirty="0"/>
              <a:t>0	0	0	1</a:t>
            </a:r>
          </a:p>
        </p:txBody>
      </p:sp>
      <p:sp>
        <p:nvSpPr>
          <p:cNvPr id="15" name="Double Bracket 14"/>
          <p:cNvSpPr/>
          <p:nvPr/>
        </p:nvSpPr>
        <p:spPr>
          <a:xfrm>
            <a:off x="6004412" y="2916030"/>
            <a:ext cx="2063849" cy="1412694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486906" y="3401029"/>
            <a:ext cx="68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P(X0)</a:t>
            </a:r>
          </a:p>
          <a:p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868772" y="6518564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58259" y="3421201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355468" y="3394417"/>
            <a:ext cx="1131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P(X1)     = 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880282" y="55569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145527" y="4545571"/>
            <a:ext cx="1781272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.9	.1	0	0</a:t>
            </a:r>
            <a:br>
              <a:rPr lang="en-US" dirty="0"/>
            </a:br>
            <a:r>
              <a:rPr lang="en-US" dirty="0"/>
              <a:t>0	.8	.2	0</a:t>
            </a:r>
          </a:p>
          <a:p>
            <a:pPr>
              <a:lnSpc>
                <a:spcPct val="120000"/>
              </a:lnSpc>
            </a:pPr>
            <a:r>
              <a:rPr lang="en-US" dirty="0"/>
              <a:t>0	0	.9	.1</a:t>
            </a:r>
          </a:p>
          <a:p>
            <a:pPr>
              <a:lnSpc>
                <a:spcPct val="120000"/>
              </a:lnSpc>
            </a:pPr>
            <a:r>
              <a:rPr lang="en-US" dirty="0"/>
              <a:t>0	0	0	1</a:t>
            </a:r>
          </a:p>
        </p:txBody>
      </p:sp>
      <p:sp>
        <p:nvSpPr>
          <p:cNvPr id="18" name="Double Bracket 17"/>
          <p:cNvSpPr/>
          <p:nvPr/>
        </p:nvSpPr>
        <p:spPr>
          <a:xfrm>
            <a:off x="6004412" y="4547520"/>
            <a:ext cx="2063849" cy="1412694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594725" y="5026214"/>
            <a:ext cx="10029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 0 0 0 ]</a:t>
            </a:r>
          </a:p>
          <a:p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311096" y="5042455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074323" y="5023318"/>
            <a:ext cx="1067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[.9 .1 0 0]</a:t>
            </a:r>
          </a:p>
          <a:p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597673" y="5042455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946661" y="5023317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30000" dirty="0"/>
              <a:t> </a:t>
            </a:r>
            <a:r>
              <a:rPr lang="en-US" dirty="0"/>
              <a:t>(X1)  = </a:t>
            </a:r>
          </a:p>
        </p:txBody>
      </p:sp>
    </p:spTree>
    <p:extLst>
      <p:ext uri="{BB962C8B-B14F-4D97-AF65-F5344CB8AC3E}">
        <p14:creationId xmlns:p14="http://schemas.microsoft.com/office/powerpoint/2010/main" val="61825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Transition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70071"/>
            <a:ext cx="8229600" cy="1305539"/>
          </a:xfrm>
        </p:spPr>
        <p:txBody>
          <a:bodyPr/>
          <a:lstStyle/>
          <a:p>
            <a:r>
              <a:rPr lang="en-US" dirty="0" smtClean="0"/>
              <a:t>For a customer starting at state 0, what is the probability that they will be in the other states after 2, 5, or 10 months?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47248" y="2120700"/>
            <a:ext cx="8063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Define Distribution of P(Xi) at step I  as [p1 p2 p3 p4], </a:t>
            </a:r>
            <a:r>
              <a:rPr lang="en-US" dirty="0" err="1"/>
              <a:t>ie</a:t>
            </a:r>
            <a:r>
              <a:rPr lang="en-US" dirty="0"/>
              <a:t> p1 is </a:t>
            </a:r>
            <a:r>
              <a:rPr lang="en-US" dirty="0" err="1"/>
              <a:t>prob</a:t>
            </a:r>
            <a:r>
              <a:rPr lang="en-US" dirty="0"/>
              <a:t> of being in state 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36486" y="2873677"/>
            <a:ext cx="1781272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.9	.1	0	0</a:t>
            </a:r>
            <a:br>
              <a:rPr lang="en-US" dirty="0"/>
            </a:br>
            <a:r>
              <a:rPr lang="en-US" dirty="0"/>
              <a:t>0	.8	.2	0</a:t>
            </a:r>
          </a:p>
          <a:p>
            <a:pPr>
              <a:lnSpc>
                <a:spcPct val="120000"/>
              </a:lnSpc>
            </a:pPr>
            <a:r>
              <a:rPr lang="en-US" dirty="0"/>
              <a:t>0	0	.9	.1</a:t>
            </a:r>
          </a:p>
          <a:p>
            <a:pPr>
              <a:lnSpc>
                <a:spcPct val="120000"/>
              </a:lnSpc>
            </a:pPr>
            <a:r>
              <a:rPr lang="en-US" dirty="0"/>
              <a:t>0	0	0	1</a:t>
            </a:r>
          </a:p>
        </p:txBody>
      </p:sp>
      <p:sp>
        <p:nvSpPr>
          <p:cNvPr id="6" name="Double Bracket 5"/>
          <p:cNvSpPr/>
          <p:nvPr/>
        </p:nvSpPr>
        <p:spPr>
          <a:xfrm>
            <a:off x="7777731" y="2873677"/>
            <a:ext cx="2063849" cy="1412694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430212" y="3350422"/>
            <a:ext cx="1607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[p1 p2 p3 p4]</a:t>
            </a:r>
            <a:r>
              <a:rPr lang="en-US" baseline="30000" dirty="0"/>
              <a:t>(0)</a:t>
            </a:r>
            <a:endParaRPr lang="en-US" dirty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282517" y="3401945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80282" y="55569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18668" y="3347526"/>
            <a:ext cx="1607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[p1 p2 p3 p4]</a:t>
            </a:r>
            <a:r>
              <a:rPr lang="en-US" baseline="30000" dirty="0"/>
              <a:t>(1)</a:t>
            </a:r>
            <a:endParaRPr lang="en-US" dirty="0"/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131578" y="3378848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65065" y="4514187"/>
            <a:ext cx="1781272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.9	.1	0	0</a:t>
            </a:r>
            <a:br>
              <a:rPr lang="en-US" dirty="0"/>
            </a:br>
            <a:r>
              <a:rPr lang="en-US" dirty="0"/>
              <a:t>0	.8	.2	0</a:t>
            </a:r>
          </a:p>
          <a:p>
            <a:pPr>
              <a:lnSpc>
                <a:spcPct val="120000"/>
              </a:lnSpc>
            </a:pPr>
            <a:r>
              <a:rPr lang="en-US" dirty="0"/>
              <a:t>0	0	.9	.1</a:t>
            </a:r>
          </a:p>
          <a:p>
            <a:pPr>
              <a:lnSpc>
                <a:spcPct val="120000"/>
              </a:lnSpc>
            </a:pPr>
            <a:r>
              <a:rPr lang="en-US" dirty="0"/>
              <a:t>0	0	0	1</a:t>
            </a:r>
          </a:p>
        </p:txBody>
      </p:sp>
      <p:sp>
        <p:nvSpPr>
          <p:cNvPr id="15" name="Double Bracket 14"/>
          <p:cNvSpPr/>
          <p:nvPr/>
        </p:nvSpPr>
        <p:spPr>
          <a:xfrm>
            <a:off x="7806310" y="4514187"/>
            <a:ext cx="2063849" cy="1412694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458790" y="4990932"/>
            <a:ext cx="1174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 0 0 0 ]</a:t>
            </a:r>
            <a:r>
              <a:rPr lang="en-US" baseline="30000" dirty="0"/>
              <a:t>(0)</a:t>
            </a:r>
            <a:endParaRPr lang="en-US" dirty="0"/>
          </a:p>
          <a:p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311096" y="5042455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74323" y="5023318"/>
            <a:ext cx="1067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[.9 .1 0 0]</a:t>
            </a:r>
          </a:p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160157" y="5019358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946661" y="5023317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30000" dirty="0"/>
              <a:t>(1)</a:t>
            </a:r>
            <a:r>
              <a:rPr lang="en-US" dirty="0"/>
              <a:t> (X1)  = </a:t>
            </a:r>
          </a:p>
        </p:txBody>
      </p:sp>
    </p:spTree>
    <p:extLst>
      <p:ext uri="{BB962C8B-B14F-4D97-AF65-F5344CB8AC3E}">
        <p14:creationId xmlns:p14="http://schemas.microsoft.com/office/powerpoint/2010/main" val="117937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228600"/>
            <a:ext cx="8077200" cy="685800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en-US" i="1">
                <a:latin typeface="Bookman Old Style" charset="0"/>
                <a:ea typeface="+mj-ea"/>
                <a:cs typeface="+mj-cs"/>
              </a:rPr>
              <a:t>n</a:t>
            </a:r>
            <a:r>
              <a:rPr lang="en-US">
                <a:latin typeface="Bookman Old Style" charset="0"/>
                <a:ea typeface="+mj-ea"/>
                <a:cs typeface="+mj-cs"/>
              </a:rPr>
              <a:t>-Step Transition Probabilities</a:t>
            </a:r>
          </a:p>
        </p:txBody>
      </p:sp>
      <p:sp>
        <p:nvSpPr>
          <p:cNvPr id="48130" name="Text Box 3"/>
          <p:cNvSpPr txBox="1">
            <a:spLocks noChangeArrowheads="1"/>
          </p:cNvSpPr>
          <p:nvPr/>
        </p:nvSpPr>
        <p:spPr bwMode="auto">
          <a:xfrm>
            <a:off x="1889126" y="1054100"/>
            <a:ext cx="8238153" cy="1495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tabLst>
                <a:tab pos="1371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tabLst>
                <a:tab pos="1371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tabLst>
                <a:tab pos="1371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tabLst>
                <a:tab pos="1371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tabLst>
                <a:tab pos="1371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371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371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371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371600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Aft>
                <a:spcPct val="40000"/>
              </a:spcAft>
            </a:pPr>
            <a:r>
              <a:rPr lang="en-US">
                <a:latin typeface="Bookman Old Style" charset="0"/>
              </a:rPr>
              <a:t>This idea generalizes to an arbitrary number of steps.</a:t>
            </a:r>
          </a:p>
          <a:p>
            <a:pPr>
              <a:spcAft>
                <a:spcPct val="40000"/>
              </a:spcAft>
            </a:pPr>
            <a:r>
              <a:rPr lang="en-US">
                <a:latin typeface="Bookman Old Style" charset="0"/>
              </a:rPr>
              <a:t>For </a:t>
            </a:r>
            <a:r>
              <a:rPr lang="en-US" i="1">
                <a:latin typeface="Bookman Old Style" charset="0"/>
              </a:rPr>
              <a:t>n</a:t>
            </a:r>
            <a:r>
              <a:rPr lang="en-US">
                <a:latin typeface="Bookman Old Style" charset="0"/>
              </a:rPr>
              <a:t> = 3: P</a:t>
            </a:r>
            <a:r>
              <a:rPr lang="en-US" baseline="30000">
                <a:latin typeface="Bookman Old Style" charset="0"/>
              </a:rPr>
              <a:t>(3) </a:t>
            </a:r>
            <a:r>
              <a:rPr lang="en-US">
                <a:latin typeface="Bookman Old Style" charset="0"/>
              </a:rPr>
              <a:t>= P</a:t>
            </a:r>
            <a:r>
              <a:rPr lang="en-US" baseline="30000">
                <a:latin typeface="Bookman Old Style" charset="0"/>
              </a:rPr>
              <a:t>(2) </a:t>
            </a:r>
            <a:r>
              <a:rPr lang="en-US">
                <a:latin typeface="Bookman Old Style" charset="0"/>
              </a:rPr>
              <a:t>P = P</a:t>
            </a:r>
            <a:r>
              <a:rPr lang="en-US" baseline="30000">
                <a:latin typeface="Bookman Old Style" charset="0"/>
              </a:rPr>
              <a:t>2 </a:t>
            </a:r>
            <a:r>
              <a:rPr lang="en-US">
                <a:latin typeface="Bookman Old Style" charset="0"/>
              </a:rPr>
              <a:t>P = P</a:t>
            </a:r>
            <a:r>
              <a:rPr lang="en-US" baseline="30000">
                <a:latin typeface="Bookman Old Style" charset="0"/>
              </a:rPr>
              <a:t>3</a:t>
            </a:r>
          </a:p>
          <a:p>
            <a:pPr>
              <a:spcAft>
                <a:spcPct val="40000"/>
              </a:spcAft>
            </a:pPr>
            <a:r>
              <a:rPr lang="en-US">
                <a:latin typeface="Bookman Old Style" charset="0"/>
              </a:rPr>
              <a:t>	or more generally, P</a:t>
            </a:r>
            <a:r>
              <a:rPr lang="en-US" baseline="30000">
                <a:latin typeface="Bookman Old Style" charset="0"/>
              </a:rPr>
              <a:t>(</a:t>
            </a:r>
            <a:r>
              <a:rPr lang="en-US" i="1" baseline="30000">
                <a:latin typeface="Bookman Old Style" charset="0"/>
              </a:rPr>
              <a:t>n</a:t>
            </a:r>
            <a:r>
              <a:rPr lang="en-US" baseline="30000">
                <a:latin typeface="Bookman Old Style" charset="0"/>
              </a:rPr>
              <a:t>) </a:t>
            </a:r>
            <a:r>
              <a:rPr lang="en-US">
                <a:latin typeface="Bookman Old Style" charset="0"/>
              </a:rPr>
              <a:t>= P</a:t>
            </a:r>
            <a:r>
              <a:rPr lang="en-US" baseline="30000">
                <a:latin typeface="Bookman Old Style" charset="0"/>
              </a:rPr>
              <a:t>(</a:t>
            </a:r>
            <a:r>
              <a:rPr lang="en-US" i="1" baseline="30000">
                <a:latin typeface="Bookman Old Style" charset="0"/>
              </a:rPr>
              <a:t>m</a:t>
            </a:r>
            <a:r>
              <a:rPr lang="en-US" baseline="30000">
                <a:latin typeface="Bookman Old Style" charset="0"/>
              </a:rPr>
              <a:t>)</a:t>
            </a:r>
            <a:r>
              <a:rPr lang="en-US">
                <a:latin typeface="Bookman Old Style" charset="0"/>
              </a:rPr>
              <a:t> P</a:t>
            </a:r>
            <a:r>
              <a:rPr lang="en-US" baseline="30000">
                <a:latin typeface="Bookman Old Style" charset="0"/>
              </a:rPr>
              <a:t>(</a:t>
            </a:r>
            <a:r>
              <a:rPr lang="en-US" i="1" baseline="30000">
                <a:latin typeface="Bookman Old Style" charset="0"/>
              </a:rPr>
              <a:t>n</a:t>
            </a:r>
            <a:r>
              <a:rPr lang="en-US" baseline="30000">
                <a:latin typeface="Bookman Old Style" charset="0"/>
              </a:rPr>
              <a:t>-</a:t>
            </a:r>
            <a:r>
              <a:rPr lang="en-US" i="1" baseline="30000">
                <a:latin typeface="Bookman Old Style" charset="0"/>
              </a:rPr>
              <a:t>m</a:t>
            </a:r>
            <a:r>
              <a:rPr lang="en-US" baseline="30000">
                <a:latin typeface="Bookman Old Style" charset="0"/>
              </a:rPr>
              <a:t>)</a:t>
            </a:r>
            <a:endParaRPr lang="en-US">
              <a:latin typeface="Bookman Old Style" charset="0"/>
            </a:endParaRPr>
          </a:p>
        </p:txBody>
      </p:sp>
      <p:sp>
        <p:nvSpPr>
          <p:cNvPr id="98311" name="Text Box 7"/>
          <p:cNvSpPr txBox="1">
            <a:spLocks noChangeArrowheads="1"/>
          </p:cNvSpPr>
          <p:nvPr/>
        </p:nvSpPr>
        <p:spPr bwMode="auto">
          <a:xfrm>
            <a:off x="1752600" y="4606549"/>
            <a:ext cx="86106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6075" indent="-2889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chemeClr val="accent1"/>
                </a:solidFill>
                <a:latin typeface="Bookman Old Style" charset="0"/>
              </a:rPr>
              <a:t>Interpretation</a:t>
            </a:r>
            <a:r>
              <a:rPr lang="en-US" dirty="0">
                <a:latin typeface="Bookman Old Style" charset="0"/>
              </a:rPr>
              <a:t>: </a:t>
            </a:r>
          </a:p>
          <a:p>
            <a:r>
              <a:rPr lang="en-US" dirty="0">
                <a:latin typeface="Bookman Old Style" charset="0"/>
              </a:rPr>
              <a:t>	RHS is the probability of going from </a:t>
            </a:r>
            <a:r>
              <a:rPr lang="en-US" i="1" dirty="0" err="1">
                <a:latin typeface="Bookman Old Style" charset="0"/>
              </a:rPr>
              <a:t>i</a:t>
            </a:r>
            <a:r>
              <a:rPr lang="en-US" dirty="0">
                <a:latin typeface="Bookman Old Style" charset="0"/>
              </a:rPr>
              <a:t> to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dirty="0">
                <a:latin typeface="Bookman Old Style" charset="0"/>
              </a:rPr>
              <a:t> in </a:t>
            </a:r>
            <a:r>
              <a:rPr lang="en-US" i="1" dirty="0">
                <a:latin typeface="Bookman Old Style" charset="0"/>
              </a:rPr>
              <a:t>m</a:t>
            </a:r>
            <a:r>
              <a:rPr lang="en-US" dirty="0">
                <a:latin typeface="Bookman Old Style" charset="0"/>
              </a:rPr>
              <a:t> steps &amp; then going from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dirty="0">
                <a:latin typeface="Bookman Old Style" charset="0"/>
              </a:rPr>
              <a:t> to </a:t>
            </a:r>
            <a:r>
              <a:rPr lang="en-US" i="1" dirty="0">
                <a:latin typeface="Bookman Old Style" charset="0"/>
              </a:rPr>
              <a:t>j</a:t>
            </a:r>
            <a:r>
              <a:rPr lang="en-US" dirty="0">
                <a:latin typeface="Bookman Old Style" charset="0"/>
              </a:rPr>
              <a:t> in the remaining </a:t>
            </a:r>
            <a:r>
              <a:rPr lang="en-US" i="1" dirty="0">
                <a:latin typeface="Bookman Old Style" charset="0"/>
              </a:rPr>
              <a:t>n </a:t>
            </a:r>
            <a:r>
              <a:rPr lang="en-US" dirty="0">
                <a:latin typeface="Bookman Old Style" charset="0"/>
                <a:sym typeface="Symbol" charset="0"/>
              </a:rPr>
              <a:t> </a:t>
            </a:r>
            <a:r>
              <a:rPr lang="en-US" i="1" dirty="0">
                <a:latin typeface="Bookman Old Style" charset="0"/>
              </a:rPr>
              <a:t>m</a:t>
            </a:r>
            <a:r>
              <a:rPr lang="en-US" dirty="0">
                <a:latin typeface="Bookman Old Style" charset="0"/>
              </a:rPr>
              <a:t> steps, summed over all possible intermediate states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dirty="0">
                <a:latin typeface="Bookman Old Style" charset="0"/>
              </a:rPr>
              <a:t>.</a:t>
            </a:r>
          </a:p>
        </p:txBody>
      </p:sp>
      <p:grpSp>
        <p:nvGrpSpPr>
          <p:cNvPr id="48132" name="Group 10"/>
          <p:cNvGrpSpPr>
            <a:grpSpLocks/>
          </p:cNvGrpSpPr>
          <p:nvPr/>
        </p:nvGrpSpPr>
        <p:grpSpPr bwMode="auto">
          <a:xfrm>
            <a:off x="1930400" y="2667000"/>
            <a:ext cx="8015288" cy="2133600"/>
            <a:chOff x="256" y="1680"/>
            <a:chExt cx="5049" cy="1344"/>
          </a:xfrm>
        </p:grpSpPr>
        <p:sp>
          <p:nvSpPr>
            <p:cNvPr id="48133" name="Text Box 4"/>
            <p:cNvSpPr txBox="1">
              <a:spLocks noChangeArrowheads="1"/>
            </p:cNvSpPr>
            <p:nvPr/>
          </p:nvSpPr>
          <p:spPr bwMode="auto">
            <a:xfrm>
              <a:off x="256" y="1680"/>
              <a:ext cx="3538" cy="7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r>
                <a:rPr lang="en-US">
                  <a:latin typeface="Bookman Old Style" charset="0"/>
                </a:rPr>
                <a:t>The </a:t>
              </a:r>
              <a:r>
                <a:rPr lang="en-US" i="1">
                  <a:latin typeface="Bookman Old Style" charset="0"/>
                </a:rPr>
                <a:t>ij </a:t>
              </a:r>
              <a:r>
                <a:rPr lang="en-US">
                  <a:latin typeface="Bookman Old Style" charset="0"/>
                </a:rPr>
                <a:t>th entry of this reduces to</a:t>
              </a:r>
            </a:p>
            <a:p>
              <a:endParaRPr lang="en-US">
                <a:latin typeface="Bookman Old Style" charset="0"/>
              </a:endParaRPr>
            </a:p>
            <a:p>
              <a:r>
                <a:rPr lang="en-US">
                  <a:latin typeface="Bookman Old Style" charset="0"/>
                </a:rPr>
                <a:t>	 </a:t>
              </a:r>
              <a:r>
                <a:rPr lang="en-US" i="1">
                  <a:latin typeface="Bookman Old Style" charset="0"/>
                </a:rPr>
                <a:t>p</a:t>
              </a:r>
              <a:r>
                <a:rPr lang="en-US" i="1" baseline="-25000">
                  <a:latin typeface="Bookman Old Style" charset="0"/>
                </a:rPr>
                <a:t>ij</a:t>
              </a:r>
              <a:r>
                <a:rPr lang="en-US" baseline="30000">
                  <a:latin typeface="Bookman Old Style" charset="0"/>
                </a:rPr>
                <a:t>(</a:t>
              </a:r>
              <a:r>
                <a:rPr lang="en-US" i="1" baseline="30000">
                  <a:latin typeface="Bookman Old Style" charset="0"/>
                </a:rPr>
                <a:t>n</a:t>
              </a:r>
              <a:r>
                <a:rPr lang="en-US" baseline="30000">
                  <a:latin typeface="Bookman Old Style" charset="0"/>
                </a:rPr>
                <a:t>)</a:t>
              </a:r>
              <a:r>
                <a:rPr lang="en-US">
                  <a:latin typeface="Bookman Old Style" charset="0"/>
                </a:rPr>
                <a:t> = </a:t>
              </a:r>
              <a:r>
                <a:rPr lang="en-US" sz="2800">
                  <a:latin typeface="Bookman Old Style" charset="0"/>
                  <a:sym typeface="Symbol" charset="0"/>
                </a:rPr>
                <a:t></a:t>
              </a:r>
              <a:r>
                <a:rPr lang="en-US">
                  <a:solidFill>
                    <a:srgbClr val="000000"/>
                  </a:solidFill>
                  <a:latin typeface="Bookman Old Style" charset="0"/>
                </a:rPr>
                <a:t> </a:t>
              </a:r>
              <a:r>
                <a:rPr lang="en-US" i="1">
                  <a:latin typeface="Bookman Old Style" charset="0"/>
                </a:rPr>
                <a:t>p</a:t>
              </a:r>
              <a:r>
                <a:rPr lang="en-US" i="1" baseline="-25000">
                  <a:latin typeface="Bookman Old Style" charset="0"/>
                </a:rPr>
                <a:t>ik</a:t>
              </a:r>
              <a:r>
                <a:rPr lang="en-US" baseline="30000">
                  <a:latin typeface="Bookman Old Style" charset="0"/>
                </a:rPr>
                <a:t>(</a:t>
              </a:r>
              <a:r>
                <a:rPr lang="en-US" i="1" baseline="30000">
                  <a:latin typeface="Bookman Old Style" charset="0"/>
                </a:rPr>
                <a:t>m</a:t>
              </a:r>
              <a:r>
                <a:rPr lang="en-US" baseline="30000">
                  <a:latin typeface="Bookman Old Style" charset="0"/>
                </a:rPr>
                <a:t>) </a:t>
              </a:r>
              <a:r>
                <a:rPr lang="en-US" i="1">
                  <a:latin typeface="Bookman Old Style" charset="0"/>
                </a:rPr>
                <a:t>p</a:t>
              </a:r>
              <a:r>
                <a:rPr lang="en-US" i="1" baseline="-25000">
                  <a:latin typeface="Bookman Old Style" charset="0"/>
                </a:rPr>
                <a:t>kj</a:t>
              </a:r>
              <a:r>
                <a:rPr lang="en-US" baseline="30000">
                  <a:latin typeface="Bookman Old Style" charset="0"/>
                </a:rPr>
                <a:t>(</a:t>
              </a:r>
              <a:r>
                <a:rPr lang="en-US" i="1" baseline="30000">
                  <a:latin typeface="Bookman Old Style" charset="0"/>
                </a:rPr>
                <a:t>n</a:t>
              </a:r>
              <a:r>
                <a:rPr lang="en-US" baseline="30000">
                  <a:latin typeface="Bookman Old Style" charset="0"/>
                </a:rPr>
                <a:t>-</a:t>
              </a:r>
              <a:r>
                <a:rPr lang="en-US" i="1" baseline="30000">
                  <a:latin typeface="Bookman Old Style" charset="0"/>
                </a:rPr>
                <a:t>m</a:t>
              </a:r>
              <a:r>
                <a:rPr lang="en-US" baseline="30000">
                  <a:latin typeface="Bookman Old Style" charset="0"/>
                </a:rPr>
                <a:t>)	</a:t>
              </a:r>
              <a:r>
                <a:rPr lang="en-US">
                  <a:latin typeface="Bookman Old Style" charset="0"/>
                </a:rPr>
                <a:t>1 </a:t>
              </a:r>
              <a:r>
                <a:rPr lang="en-US">
                  <a:latin typeface="Bookman Old Style" charset="0"/>
                  <a:sym typeface="Symbol" charset="0"/>
                </a:rPr>
                <a:t></a:t>
              </a:r>
              <a:r>
                <a:rPr lang="en-US">
                  <a:latin typeface="Bookman Old Style" charset="0"/>
                </a:rPr>
                <a:t> </a:t>
              </a:r>
              <a:r>
                <a:rPr lang="en-US" i="1">
                  <a:latin typeface="Bookman Old Style" charset="0"/>
                </a:rPr>
                <a:t>m</a:t>
              </a:r>
              <a:r>
                <a:rPr lang="en-US">
                  <a:latin typeface="Bookman Old Style" charset="0"/>
                </a:rPr>
                <a:t> </a:t>
              </a:r>
              <a:r>
                <a:rPr lang="en-US">
                  <a:latin typeface="Bookman Old Style" charset="0"/>
                  <a:sym typeface="Symbol" charset="0"/>
                </a:rPr>
                <a:t></a:t>
              </a:r>
              <a:r>
                <a:rPr lang="en-US">
                  <a:latin typeface="Bookman Old Style" charset="0"/>
                </a:rPr>
                <a:t> </a:t>
              </a:r>
              <a:r>
                <a:rPr lang="en-US" i="1">
                  <a:latin typeface="Bookman Old Style" charset="0"/>
                </a:rPr>
                <a:t>n</a:t>
              </a:r>
              <a:r>
                <a:rPr lang="en-US">
                  <a:latin typeface="Bookman Old Style" charset="0"/>
                  <a:sym typeface="Symbol" charset="0"/>
                </a:rPr>
                <a:t></a:t>
              </a:r>
              <a:r>
                <a:rPr lang="en-US">
                  <a:latin typeface="Bookman Old Style" charset="0"/>
                </a:rPr>
                <a:t>1</a:t>
              </a:r>
              <a:endParaRPr lang="en-US"/>
            </a:p>
          </p:txBody>
        </p:sp>
        <p:sp>
          <p:nvSpPr>
            <p:cNvPr id="48134" name="Rectangle 5"/>
            <p:cNvSpPr>
              <a:spLocks noChangeArrowheads="1"/>
            </p:cNvSpPr>
            <p:nvPr/>
          </p:nvSpPr>
          <p:spPr bwMode="auto">
            <a:xfrm>
              <a:off x="1552" y="2016"/>
              <a:ext cx="240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r>
                <a:rPr lang="en-US" i="1">
                  <a:latin typeface="Bookman Old Style" charset="0"/>
                </a:rPr>
                <a:t>m</a:t>
              </a:r>
            </a:p>
          </p:txBody>
        </p:sp>
        <p:sp>
          <p:nvSpPr>
            <p:cNvPr id="48135" name="Rectangle 6"/>
            <p:cNvSpPr>
              <a:spLocks noChangeArrowheads="1"/>
            </p:cNvSpPr>
            <p:nvPr/>
          </p:nvSpPr>
          <p:spPr bwMode="auto">
            <a:xfrm>
              <a:off x="1456" y="2448"/>
              <a:ext cx="285" cy="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i="1">
                  <a:latin typeface="Bookman Old Style" charset="0"/>
                </a:rPr>
                <a:t>k</a:t>
              </a:r>
              <a:r>
                <a:rPr lang="en-US" sz="900">
                  <a:latin typeface="Bookman Old Style" charset="0"/>
                </a:rPr>
                <a:t> </a:t>
              </a:r>
              <a:r>
                <a:rPr lang="en-US">
                  <a:latin typeface="Bookman Old Style" charset="0"/>
                </a:rPr>
                <a:t>=0</a:t>
              </a:r>
            </a:p>
          </p:txBody>
        </p:sp>
        <p:sp>
          <p:nvSpPr>
            <p:cNvPr id="48136" name="Text Box 8"/>
            <p:cNvSpPr txBox="1">
              <a:spLocks noChangeArrowheads="1"/>
            </p:cNvSpPr>
            <p:nvPr/>
          </p:nvSpPr>
          <p:spPr bwMode="auto">
            <a:xfrm>
              <a:off x="2496" y="2736"/>
              <a:ext cx="280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r>
                <a:rPr lang="en-US">
                  <a:solidFill>
                    <a:schemeClr val="accent1"/>
                  </a:solidFill>
                </a:rPr>
                <a:t>Chapman - Kolmogorov Equations</a:t>
              </a:r>
            </a:p>
          </p:txBody>
        </p:sp>
        <p:sp>
          <p:nvSpPr>
            <p:cNvPr id="48137" name="Line 9"/>
            <p:cNvSpPr>
              <a:spLocks noChangeShapeType="1"/>
            </p:cNvSpPr>
            <p:nvPr/>
          </p:nvSpPr>
          <p:spPr bwMode="auto">
            <a:xfrm flipH="1" flipV="1">
              <a:off x="2176" y="2592"/>
              <a:ext cx="336" cy="24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32727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0"/>
            <a:ext cx="7772400" cy="685800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en-US" sz="2000">
                <a:latin typeface="Bookman Old Style" charset="0"/>
              </a:rPr>
              <a:t>Brand Switching Example </a:t>
            </a:r>
            <a:r>
              <a:rPr lang="en-US" sz="1800">
                <a:latin typeface="Bookman Old Style" charset="0"/>
                <a:sym typeface="Wingdings" charset="0"/>
                <a:hlinkClick r:id="rId3" action="ppaction://hlinksldjump"/>
              </a:rPr>
              <a:t></a:t>
            </a:r>
            <a:endParaRPr lang="en-US" sz="1800">
              <a:latin typeface="Bookman Old Style" charset="0"/>
            </a:endParaRPr>
          </a:p>
        </p:txBody>
      </p:sp>
      <p:sp>
        <p:nvSpPr>
          <p:cNvPr id="62466" name="Text Box 3"/>
          <p:cNvSpPr txBox="1">
            <a:spLocks noChangeArrowheads="1"/>
          </p:cNvSpPr>
          <p:nvPr/>
        </p:nvSpPr>
        <p:spPr bwMode="auto">
          <a:xfrm>
            <a:off x="1905000" y="838201"/>
            <a:ext cx="79248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461963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tabLst>
                <a:tab pos="461963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tabLst>
                <a:tab pos="461963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tabLst>
                <a:tab pos="461963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tabLst>
                <a:tab pos="461963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61963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61963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61963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61963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x-none" sz="1800"/>
              <a:t>We approximate </a:t>
            </a:r>
            <a:r>
              <a:rPr lang="en-US" altLang="x-none" sz="1800" i="1"/>
              <a:t>q</a:t>
            </a:r>
            <a:r>
              <a:rPr lang="en-US" altLang="x-none" sz="1800" i="1" baseline="-25000"/>
              <a:t>i</a:t>
            </a:r>
            <a:r>
              <a:rPr lang="en-US" altLang="x-none" sz="1050" i="1" baseline="-25000"/>
              <a:t> </a:t>
            </a:r>
            <a:r>
              <a:rPr lang="en-US" altLang="x-none" sz="1800"/>
              <a:t>(0) by dividing total customers using brand </a:t>
            </a:r>
            <a:r>
              <a:rPr lang="en-US" altLang="x-none" sz="1800" i="1"/>
              <a:t>i</a:t>
            </a:r>
            <a:r>
              <a:rPr lang="en-US" altLang="x-none" sz="1800"/>
              <a:t> in week 27 by total sample size of 500:</a:t>
            </a:r>
          </a:p>
          <a:p>
            <a:pPr>
              <a:spcBef>
                <a:spcPct val="50000"/>
              </a:spcBef>
            </a:pPr>
            <a:r>
              <a:rPr lang="en-US" altLang="x-none" sz="1800" b="1"/>
              <a:t>	q</a:t>
            </a:r>
            <a:r>
              <a:rPr lang="en-US" altLang="x-none" sz="1800"/>
              <a:t>(0) = (125/500, 230/500, 145/500) = (0.25, 0.46, 0.29)</a:t>
            </a:r>
          </a:p>
        </p:txBody>
      </p:sp>
      <p:sp>
        <p:nvSpPr>
          <p:cNvPr id="62468" name="Text Box 4"/>
          <p:cNvSpPr txBox="1">
            <a:spLocks noChangeArrowheads="1"/>
          </p:cNvSpPr>
          <p:nvPr/>
        </p:nvSpPr>
        <p:spPr bwMode="auto">
          <a:xfrm>
            <a:off x="1905000" y="2362201"/>
            <a:ext cx="81534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tabLst>
                <a:tab pos="3203575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tabLst>
                <a:tab pos="3203575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tabLst>
                <a:tab pos="3203575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tabLst>
                <a:tab pos="3203575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tabLst>
                <a:tab pos="3203575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203575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203575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203575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3203575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x-none" sz="1800"/>
              <a:t>To predict market shares for, say, week 29 (that is, 2 weeks into the future), we simply apply equation with </a:t>
            </a:r>
            <a:r>
              <a:rPr lang="en-US" altLang="x-none" sz="1800" i="1"/>
              <a:t>n</a:t>
            </a:r>
            <a:r>
              <a:rPr lang="en-US" altLang="x-none" sz="1800"/>
              <a:t> = 2:</a:t>
            </a:r>
          </a:p>
          <a:p>
            <a:pPr>
              <a:spcBef>
                <a:spcPct val="50000"/>
              </a:spcBef>
            </a:pPr>
            <a:r>
              <a:rPr lang="en-US" altLang="x-none" sz="1800" b="1"/>
              <a:t>	q</a:t>
            </a:r>
            <a:r>
              <a:rPr lang="en-US" altLang="x-none" sz="1800"/>
              <a:t>(2) = </a:t>
            </a:r>
            <a:r>
              <a:rPr lang="en-US" altLang="x-none" sz="1800" b="1"/>
              <a:t>q</a:t>
            </a:r>
            <a:r>
              <a:rPr lang="en-US" altLang="x-none" sz="1800"/>
              <a:t>(0)</a:t>
            </a:r>
            <a:r>
              <a:rPr lang="en-US" altLang="x-none" sz="1800" b="1"/>
              <a:t>P</a:t>
            </a:r>
            <a:r>
              <a:rPr lang="en-US" altLang="x-none" sz="1800" baseline="50000"/>
              <a:t>(2)</a:t>
            </a:r>
          </a:p>
        </p:txBody>
      </p:sp>
      <p:sp>
        <p:nvSpPr>
          <p:cNvPr id="62470" name="Text Box 6"/>
          <p:cNvSpPr txBox="1">
            <a:spLocks noChangeArrowheads="1"/>
          </p:cNvSpPr>
          <p:nvPr/>
        </p:nvSpPr>
        <p:spPr bwMode="auto">
          <a:xfrm>
            <a:off x="3098053" y="4920647"/>
            <a:ext cx="5791200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x-none" sz="1800" dirty="0"/>
              <a:t>= (0.327, 0.406, 0.267) </a:t>
            </a:r>
          </a:p>
          <a:p>
            <a:pPr>
              <a:spcBef>
                <a:spcPct val="50000"/>
              </a:spcBef>
            </a:pPr>
            <a:r>
              <a:rPr lang="en-US" altLang="x-none" sz="1800" dirty="0"/>
              <a:t>= expected market share from brands 1, 2, 3</a:t>
            </a:r>
          </a:p>
        </p:txBody>
      </p:sp>
      <p:pic>
        <p:nvPicPr>
          <p:cNvPr id="8" name="Picture 7"/>
          <p:cNvPicPr/>
          <p:nvPr/>
        </p:nvPicPr>
        <p:blipFill>
          <a:blip r:embed="rId4"/>
          <a:stretch>
            <a:fillRect/>
          </a:stretch>
        </p:blipFill>
        <p:spPr>
          <a:xfrm>
            <a:off x="2777565" y="3576429"/>
            <a:ext cx="5283200" cy="137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15480" y="5857877"/>
            <a:ext cx="3352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from Internet, U </a:t>
            </a:r>
            <a:r>
              <a:rPr lang="en-US"/>
              <a:t>of Texas</a:t>
            </a:r>
          </a:p>
        </p:txBody>
      </p:sp>
    </p:spTree>
    <p:extLst>
      <p:ext uri="{BB962C8B-B14F-4D97-AF65-F5344CB8AC3E}">
        <p14:creationId xmlns:p14="http://schemas.microsoft.com/office/powerpoint/2010/main" val="75758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8" grpId="0"/>
      <p:bldP spid="6247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171700" y="169490"/>
            <a:ext cx="7772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>
                <a:latin typeface="Bookman Old Style" charset="0"/>
              </a:rPr>
              <a:t>Steady-State Probabilities</a:t>
            </a: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828800" y="1143000"/>
            <a:ext cx="8458200" cy="2148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485900" indent="-148590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spcAft>
                <a:spcPct val="40000"/>
              </a:spcAft>
            </a:pPr>
            <a:r>
              <a:rPr lang="en-US" altLang="x-none" dirty="0">
                <a:solidFill>
                  <a:schemeClr val="accent1"/>
                </a:solidFill>
              </a:rPr>
              <a:t>Property 2</a:t>
            </a:r>
            <a:r>
              <a:rPr lang="en-US" altLang="x-none" dirty="0"/>
              <a:t>:	Let  </a:t>
            </a:r>
            <a:r>
              <a:rPr lang="en-US" altLang="x-none" b="1" dirty="0"/>
              <a:t>π</a:t>
            </a:r>
            <a:r>
              <a:rPr lang="en-US" altLang="x-none" dirty="0"/>
              <a:t> = (</a:t>
            </a:r>
            <a:r>
              <a:rPr lang="en-US" altLang="x-none" i="1" dirty="0"/>
              <a:t>π</a:t>
            </a:r>
            <a:r>
              <a:rPr lang="en-US" altLang="x-none" baseline="-25000" dirty="0"/>
              <a:t>1</a:t>
            </a:r>
            <a:r>
              <a:rPr lang="en-US" altLang="x-none" dirty="0"/>
              <a:t>, </a:t>
            </a:r>
            <a:r>
              <a:rPr lang="en-US" altLang="x-none" i="1" dirty="0"/>
              <a:t>π</a:t>
            </a:r>
            <a:r>
              <a:rPr lang="en-US" altLang="x-none" baseline="-25000" dirty="0"/>
              <a:t>2</a:t>
            </a:r>
            <a:r>
              <a:rPr lang="en-US" altLang="x-none" dirty="0"/>
              <a:t>, . . . , </a:t>
            </a:r>
            <a:r>
              <a:rPr lang="en-US" altLang="x-none" i="1" dirty="0"/>
              <a:t>π</a:t>
            </a:r>
            <a:r>
              <a:rPr lang="en-US" altLang="x-none" i="1" baseline="-25000" dirty="0"/>
              <a:t>m</a:t>
            </a:r>
            <a:r>
              <a:rPr lang="en-US" altLang="x-none" dirty="0"/>
              <a:t>) is the </a:t>
            </a:r>
            <a:r>
              <a:rPr lang="en-US" altLang="x-none" i="1" dirty="0"/>
              <a:t>m</a:t>
            </a:r>
            <a:r>
              <a:rPr lang="en-US" altLang="x-none" dirty="0"/>
              <a:t>-dimensional row vector of steady-state (unconditional) probabilities for the state space </a:t>
            </a:r>
            <a:r>
              <a:rPr lang="en-US" altLang="x-none" b="1" i="1" dirty="0"/>
              <a:t>S</a:t>
            </a:r>
            <a:r>
              <a:rPr lang="en-US" altLang="x-none" dirty="0"/>
              <a:t> =  {1,…,</a:t>
            </a:r>
            <a:r>
              <a:rPr lang="en-US" altLang="x-none" i="1" dirty="0"/>
              <a:t>m</a:t>
            </a:r>
            <a:r>
              <a:rPr lang="en-US" altLang="x-none" dirty="0"/>
              <a:t>}. To find steady-state probabilities, solve linear system: </a:t>
            </a:r>
          </a:p>
          <a:p>
            <a:r>
              <a:rPr lang="en-US" altLang="x-none" b="1" dirty="0"/>
              <a:t>		π</a:t>
            </a:r>
            <a:r>
              <a:rPr lang="en-US" altLang="x-none" dirty="0"/>
              <a:t> = </a:t>
            </a:r>
            <a:r>
              <a:rPr lang="en-US" altLang="x-none" b="1" dirty="0"/>
              <a:t>πP</a:t>
            </a:r>
            <a:r>
              <a:rPr lang="en-US" altLang="x-none" dirty="0"/>
              <a:t>,  </a:t>
            </a:r>
            <a:r>
              <a:rPr lang="en-US" altLang="x-none" sz="2800" dirty="0" err="1">
                <a:latin typeface="Symbol" charset="2"/>
              </a:rPr>
              <a:t>S</a:t>
            </a:r>
            <a:r>
              <a:rPr lang="en-US" altLang="x-none" i="1" baseline="-25000" dirty="0" err="1"/>
              <a:t>j</a:t>
            </a:r>
            <a:r>
              <a:rPr lang="en-US" altLang="x-none" baseline="-25000" dirty="0"/>
              <a:t>=1,</a:t>
            </a:r>
            <a:r>
              <a:rPr lang="en-US" altLang="x-none" i="1" baseline="-25000" dirty="0"/>
              <a:t>m</a:t>
            </a:r>
            <a:r>
              <a:rPr lang="en-US" altLang="x-none" dirty="0"/>
              <a:t> </a:t>
            </a:r>
            <a:r>
              <a:rPr lang="en-US" altLang="x-none" i="1" dirty="0"/>
              <a:t>π</a:t>
            </a:r>
            <a:r>
              <a:rPr lang="en-US" altLang="x-none" i="1" baseline="-25000" dirty="0"/>
              <a:t>j</a:t>
            </a:r>
            <a:r>
              <a:rPr lang="en-US" altLang="x-none" dirty="0"/>
              <a:t> = 1,  </a:t>
            </a:r>
            <a:r>
              <a:rPr lang="en-US" altLang="x-none" i="1" dirty="0"/>
              <a:t>π</a:t>
            </a:r>
            <a:r>
              <a:rPr lang="en-US" altLang="x-none" i="1" baseline="-25000" dirty="0"/>
              <a:t>j</a:t>
            </a:r>
            <a:r>
              <a:rPr lang="en-US" altLang="x-none" dirty="0"/>
              <a:t> </a:t>
            </a:r>
            <a:r>
              <a:rPr lang="en-US" altLang="x-none" dirty="0">
                <a:sym typeface="Symbol" charset="2"/>
              </a:rPr>
              <a:t></a:t>
            </a:r>
            <a:r>
              <a:rPr lang="en-US" altLang="x-none" dirty="0"/>
              <a:t> 0,  </a:t>
            </a:r>
            <a:r>
              <a:rPr lang="en-US" altLang="x-none" i="1" dirty="0"/>
              <a:t>j</a:t>
            </a:r>
            <a:r>
              <a:rPr lang="en-US" altLang="x-none" dirty="0"/>
              <a:t> = 1,…,</a:t>
            </a:r>
            <a:r>
              <a:rPr lang="en-US" altLang="x-none" i="1" dirty="0"/>
              <a:t>m</a:t>
            </a:r>
          </a:p>
        </p:txBody>
      </p:sp>
      <p:grpSp>
        <p:nvGrpSpPr>
          <p:cNvPr id="6" name="Group 8"/>
          <p:cNvGrpSpPr>
            <a:grpSpLocks/>
          </p:cNvGrpSpPr>
          <p:nvPr/>
        </p:nvGrpSpPr>
        <p:grpSpPr bwMode="auto">
          <a:xfrm>
            <a:off x="1905000" y="3505200"/>
            <a:ext cx="6477000" cy="2514600"/>
            <a:chOff x="240" y="2208"/>
            <a:chExt cx="4080" cy="1584"/>
          </a:xfrm>
        </p:grpSpPr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240" y="2208"/>
              <a:ext cx="225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x-none">
                  <a:solidFill>
                    <a:schemeClr val="accent1"/>
                  </a:solidFill>
                </a:rPr>
                <a:t>Brand switching example</a:t>
              </a:r>
              <a:r>
                <a:rPr lang="en-US" altLang="x-none"/>
                <a:t>:</a:t>
              </a:r>
            </a:p>
          </p:txBody>
        </p:sp>
        <p:sp>
          <p:nvSpPr>
            <p:cNvPr id="9" name="Text Box 6"/>
            <p:cNvSpPr txBox="1">
              <a:spLocks noChangeArrowheads="1"/>
            </p:cNvSpPr>
            <p:nvPr/>
          </p:nvSpPr>
          <p:spPr bwMode="auto">
            <a:xfrm>
              <a:off x="1200" y="3504"/>
              <a:ext cx="3120" cy="2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1</a:t>
              </a:r>
              <a:r>
                <a:rPr lang="en-US" altLang="x-none">
                  <a:solidFill>
                    <a:schemeClr val="bg2"/>
                  </a:solidFill>
                </a:rPr>
                <a:t> +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2 </a:t>
              </a:r>
              <a:r>
                <a:rPr lang="en-US" altLang="x-none">
                  <a:solidFill>
                    <a:schemeClr val="bg2"/>
                  </a:solidFill>
                </a:rPr>
                <a:t>+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2 </a:t>
              </a:r>
              <a:r>
                <a:rPr lang="en-US" altLang="x-none">
                  <a:solidFill>
                    <a:schemeClr val="bg2"/>
                  </a:solidFill>
                </a:rPr>
                <a:t>= 1, 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1</a:t>
              </a:r>
              <a:r>
                <a:rPr lang="en-US" altLang="x-none">
                  <a:solidFill>
                    <a:schemeClr val="bg2"/>
                  </a:solidFill>
                </a:rPr>
                <a:t> </a:t>
              </a:r>
              <a:r>
                <a:rPr lang="en-US" altLang="x-none">
                  <a:solidFill>
                    <a:schemeClr val="bg2"/>
                  </a:solidFill>
                  <a:sym typeface="Symbol" charset="2"/>
                </a:rPr>
                <a:t></a:t>
              </a:r>
              <a:r>
                <a:rPr lang="en-US" altLang="x-none">
                  <a:solidFill>
                    <a:schemeClr val="bg2"/>
                  </a:solidFill>
                </a:rPr>
                <a:t> 0, 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2</a:t>
              </a:r>
              <a:r>
                <a:rPr lang="en-US" altLang="x-none">
                  <a:solidFill>
                    <a:schemeClr val="bg2"/>
                  </a:solidFill>
                </a:rPr>
                <a:t> </a:t>
              </a:r>
              <a:r>
                <a:rPr lang="en-US" altLang="x-none">
                  <a:solidFill>
                    <a:schemeClr val="bg2"/>
                  </a:solidFill>
                  <a:sym typeface="Symbol" charset="2"/>
                </a:rPr>
                <a:t></a:t>
              </a:r>
              <a:r>
                <a:rPr lang="en-US" altLang="x-none">
                  <a:solidFill>
                    <a:schemeClr val="bg2"/>
                  </a:solidFill>
                </a:rPr>
                <a:t> 0, 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3</a:t>
              </a:r>
              <a:r>
                <a:rPr lang="en-US" altLang="x-none">
                  <a:solidFill>
                    <a:schemeClr val="bg2"/>
                  </a:solidFill>
                </a:rPr>
                <a:t> </a:t>
              </a:r>
              <a:r>
                <a:rPr lang="en-US" altLang="x-none">
                  <a:solidFill>
                    <a:schemeClr val="bg2"/>
                  </a:solidFill>
                  <a:sym typeface="Symbol" charset="2"/>
                </a:rPr>
                <a:t></a:t>
              </a:r>
              <a:r>
                <a:rPr lang="en-US" altLang="x-none">
                  <a:solidFill>
                    <a:schemeClr val="bg2"/>
                  </a:solidFill>
                </a:rPr>
                <a:t> 0 </a:t>
              </a:r>
            </a:p>
          </p:txBody>
        </p:sp>
      </p:grp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3136900" y="3962400"/>
            <a:ext cx="55372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4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3270" y="310497"/>
            <a:ext cx="8229600" cy="668408"/>
          </a:xfrm>
        </p:spPr>
        <p:txBody>
          <a:bodyPr>
            <a:normAutofit/>
          </a:bodyPr>
          <a:lstStyle/>
          <a:p>
            <a:r>
              <a:rPr lang="en-US" dirty="0" smtClean="0"/>
              <a:t>Yes, steady state probably is  easy to calculate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321188" y="1802530"/>
            <a:ext cx="4585455" cy="96432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21188" y="3005404"/>
            <a:ext cx="351043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50000"/>
              </a:spcBef>
            </a:pPr>
            <a:r>
              <a:rPr lang="en-US" altLang="x-none" sz="1400" i="1" dirty="0"/>
              <a:t>π</a:t>
            </a:r>
            <a:r>
              <a:rPr lang="en-US" altLang="x-none" sz="1400" baseline="-25000" dirty="0"/>
              <a:t>1</a:t>
            </a:r>
            <a:r>
              <a:rPr lang="en-US" altLang="x-none" sz="1400" baseline="-30000" dirty="0"/>
              <a:t> </a:t>
            </a:r>
            <a:r>
              <a:rPr lang="en-US" altLang="x-none" sz="1400" dirty="0"/>
              <a:t>= 0.90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1</a:t>
            </a:r>
            <a:r>
              <a:rPr lang="en-US" altLang="x-none" sz="1400" dirty="0"/>
              <a:t> + 0.02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2</a:t>
            </a:r>
            <a:r>
              <a:rPr lang="en-US" altLang="x-none" sz="1400" dirty="0"/>
              <a:t> + 0.20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3</a:t>
            </a:r>
            <a:endParaRPr lang="en-US" altLang="x-none" sz="1400" dirty="0"/>
          </a:p>
          <a:p>
            <a:pPr algn="just">
              <a:spcBef>
                <a:spcPct val="50000"/>
              </a:spcBef>
            </a:pPr>
            <a:r>
              <a:rPr lang="en-US" altLang="x-none" sz="1400" i="1" dirty="0"/>
              <a:t>π</a:t>
            </a:r>
            <a:r>
              <a:rPr lang="en-US" altLang="x-none" sz="1400" baseline="-25000" dirty="0"/>
              <a:t>2</a:t>
            </a:r>
            <a:r>
              <a:rPr lang="en-US" altLang="x-none" sz="1400" baseline="-30000" dirty="0"/>
              <a:t> </a:t>
            </a:r>
            <a:r>
              <a:rPr lang="en-US" altLang="x-none" sz="1400" dirty="0"/>
              <a:t>= 0.07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1</a:t>
            </a:r>
            <a:r>
              <a:rPr lang="en-US" altLang="x-none" sz="1400" dirty="0"/>
              <a:t> + 0.82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2</a:t>
            </a:r>
            <a:r>
              <a:rPr lang="en-US" altLang="x-none" sz="1400" dirty="0"/>
              <a:t> + 0.12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3</a:t>
            </a:r>
            <a:endParaRPr lang="en-US" altLang="x-none" sz="1400" dirty="0"/>
          </a:p>
          <a:p>
            <a:pPr algn="just">
              <a:spcBef>
                <a:spcPct val="50000"/>
              </a:spcBef>
            </a:pPr>
            <a:r>
              <a:rPr lang="en-US" altLang="x-none" sz="1400" i="1" dirty="0"/>
              <a:t>π</a:t>
            </a:r>
            <a:r>
              <a:rPr lang="en-US" altLang="x-none" sz="1400" baseline="-25000" dirty="0"/>
              <a:t>3</a:t>
            </a:r>
            <a:r>
              <a:rPr lang="en-US" altLang="x-none" sz="1400" baseline="-30000" dirty="0"/>
              <a:t> </a:t>
            </a:r>
            <a:r>
              <a:rPr lang="en-US" altLang="x-none" sz="1400" dirty="0"/>
              <a:t>= 0.03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1</a:t>
            </a:r>
            <a:r>
              <a:rPr lang="en-US" altLang="x-none" sz="1400" dirty="0"/>
              <a:t> + 0.16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2</a:t>
            </a:r>
            <a:r>
              <a:rPr lang="en-US" altLang="x-none" sz="1400" dirty="0"/>
              <a:t> + 0.68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3</a:t>
            </a:r>
            <a:endParaRPr lang="en-US" altLang="x-none" sz="1400" dirty="0"/>
          </a:p>
          <a:p>
            <a:pPr>
              <a:spcBef>
                <a:spcPct val="50000"/>
              </a:spcBef>
            </a:pPr>
            <a:r>
              <a:rPr lang="en-US" altLang="x-none" sz="1400" i="1" dirty="0"/>
              <a:t>π</a:t>
            </a:r>
            <a:r>
              <a:rPr lang="en-US" altLang="x-none" sz="1400" baseline="-25000" dirty="0"/>
              <a:t>1</a:t>
            </a:r>
            <a:r>
              <a:rPr lang="en-US" altLang="x-none" sz="1400" dirty="0"/>
              <a:t> + 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2</a:t>
            </a:r>
            <a:r>
              <a:rPr lang="en-US" altLang="x-none" sz="1400" dirty="0"/>
              <a:t> + 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3</a:t>
            </a:r>
            <a:r>
              <a:rPr lang="en-US" altLang="x-none" sz="1400" baseline="-30000" dirty="0"/>
              <a:t> </a:t>
            </a:r>
            <a:r>
              <a:rPr lang="en-US" altLang="x-none" sz="1400" dirty="0"/>
              <a:t>= 1</a:t>
            </a:r>
          </a:p>
          <a:p>
            <a:pPr>
              <a:spcBef>
                <a:spcPct val="50000"/>
              </a:spcBef>
            </a:pPr>
            <a:r>
              <a:rPr lang="en-US" altLang="x-none" sz="1400" dirty="0"/>
              <a:t> 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1</a:t>
            </a:r>
            <a:r>
              <a:rPr lang="en-US" altLang="x-none" sz="1400" dirty="0"/>
              <a:t> </a:t>
            </a:r>
            <a:r>
              <a:rPr lang="en-US" altLang="x-none" sz="1400" dirty="0">
                <a:sym typeface="Symbol" charset="2"/>
              </a:rPr>
              <a:t></a:t>
            </a:r>
            <a:r>
              <a:rPr lang="en-US" altLang="x-none" sz="1400" dirty="0"/>
              <a:t> 0,  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2</a:t>
            </a:r>
            <a:r>
              <a:rPr lang="en-US" altLang="x-none" sz="1400" dirty="0"/>
              <a:t> </a:t>
            </a:r>
            <a:r>
              <a:rPr lang="en-US" altLang="x-none" sz="1400" dirty="0">
                <a:sym typeface="Symbol" charset="2"/>
              </a:rPr>
              <a:t></a:t>
            </a:r>
            <a:r>
              <a:rPr lang="en-US" altLang="x-none" sz="1400" dirty="0"/>
              <a:t> 0,  </a:t>
            </a:r>
            <a:r>
              <a:rPr lang="en-US" altLang="x-none" sz="1400" i="1" dirty="0"/>
              <a:t>π</a:t>
            </a:r>
            <a:r>
              <a:rPr lang="en-US" altLang="x-none" sz="1400" baseline="-25000" dirty="0"/>
              <a:t>3</a:t>
            </a:r>
            <a:r>
              <a:rPr lang="en-US" altLang="x-none" sz="1400" dirty="0"/>
              <a:t> </a:t>
            </a:r>
            <a:r>
              <a:rPr lang="en-US" altLang="x-none" sz="1400" dirty="0">
                <a:sym typeface="Symbol" charset="2"/>
              </a:rPr>
              <a:t></a:t>
            </a:r>
            <a:r>
              <a:rPr lang="en-US" altLang="x-none" sz="1400" dirty="0"/>
              <a:t> 0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21187" y="5036977"/>
            <a:ext cx="5797100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x-none" dirty="0">
                <a:sym typeface="Wingdings" charset="2"/>
              </a:rPr>
              <a:t>Discard 3</a:t>
            </a:r>
            <a:r>
              <a:rPr lang="en-US" altLang="x-none" baseline="30000" dirty="0">
                <a:sym typeface="Wingdings" charset="2"/>
              </a:rPr>
              <a:t>rd</a:t>
            </a:r>
            <a:r>
              <a:rPr lang="en-US" altLang="x-none" dirty="0">
                <a:sym typeface="Wingdings" charset="2"/>
              </a:rPr>
              <a:t> equation and solve the remaining system to get :</a:t>
            </a:r>
          </a:p>
          <a:p>
            <a:pPr>
              <a:spcBef>
                <a:spcPct val="50000"/>
              </a:spcBef>
            </a:pPr>
            <a:r>
              <a:rPr lang="en-US" altLang="x-none" i="1" dirty="0"/>
              <a:t>	π</a:t>
            </a:r>
            <a:r>
              <a:rPr lang="en-US" altLang="x-none" baseline="-25000" dirty="0"/>
              <a:t>1</a:t>
            </a:r>
            <a:r>
              <a:rPr lang="en-US" altLang="x-none" baseline="-30000" dirty="0"/>
              <a:t> </a:t>
            </a:r>
            <a:r>
              <a:rPr lang="en-US" altLang="x-none" dirty="0"/>
              <a:t>= 0.474,  </a:t>
            </a:r>
            <a:r>
              <a:rPr lang="en-US" altLang="x-none" i="1" dirty="0"/>
              <a:t>π</a:t>
            </a:r>
            <a:r>
              <a:rPr lang="en-US" altLang="x-none" baseline="-25000" dirty="0"/>
              <a:t>2</a:t>
            </a:r>
            <a:r>
              <a:rPr lang="en-US" altLang="x-none" baseline="-30000" dirty="0"/>
              <a:t> </a:t>
            </a:r>
            <a:r>
              <a:rPr lang="en-US" altLang="x-none" dirty="0"/>
              <a:t>= 0.321,  </a:t>
            </a:r>
            <a:r>
              <a:rPr lang="en-US" altLang="x-none" i="1" dirty="0"/>
              <a:t>π</a:t>
            </a:r>
            <a:r>
              <a:rPr lang="en-US" altLang="x-none" baseline="-25000" dirty="0"/>
              <a:t>3</a:t>
            </a:r>
            <a:r>
              <a:rPr lang="en-US" altLang="x-none" baseline="-30000" dirty="0"/>
              <a:t> </a:t>
            </a:r>
            <a:r>
              <a:rPr lang="en-US" altLang="x-none" dirty="0"/>
              <a:t>= 0.205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22375" y="3405514"/>
            <a:ext cx="20927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x-none" dirty="0">
                <a:solidFill>
                  <a:schemeClr val="accent2"/>
                </a:solidFill>
              </a:rPr>
              <a:t>Total of 4 equations,</a:t>
            </a:r>
          </a:p>
          <a:p>
            <a:r>
              <a:rPr lang="en-US" altLang="x-none" dirty="0">
                <a:solidFill>
                  <a:schemeClr val="accent2"/>
                </a:solidFill>
              </a:rPr>
              <a:t> 3 unknowns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/>
          <p:cNvPicPr/>
          <p:nvPr/>
        </p:nvPicPr>
        <p:blipFill>
          <a:blip r:embed="rId3"/>
          <a:stretch>
            <a:fillRect/>
          </a:stretch>
        </p:blipFill>
        <p:spPr>
          <a:xfrm>
            <a:off x="7924801" y="1802530"/>
            <a:ext cx="1960410" cy="7665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892316" y="2766855"/>
            <a:ext cx="27756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Small matter: Ergodic: Aperiodic and and allows the attainment of any future state </a:t>
            </a:r>
          </a:p>
        </p:txBody>
      </p:sp>
    </p:spTree>
    <p:extLst>
      <p:ext uri="{BB962C8B-B14F-4D97-AF65-F5344CB8AC3E}">
        <p14:creationId xmlns:p14="http://schemas.microsoft.com/office/powerpoint/2010/main" val="11185341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-1618852"/>
            <a:ext cx="8229600" cy="668408"/>
          </a:xfrm>
        </p:spPr>
        <p:txBody>
          <a:bodyPr/>
          <a:lstStyle/>
          <a:p>
            <a:r>
              <a:rPr lang="en-US" dirty="0" smtClean="0"/>
              <a:t>Steady State</a:t>
            </a:r>
            <a:endParaRPr lang="en-US" dirty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171700" y="169490"/>
            <a:ext cx="77724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>
                <a:latin typeface="Bookman Old Style" charset="0"/>
              </a:rPr>
              <a:t>Steady-State Probabilities</a:t>
            </a: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828800" y="1143000"/>
            <a:ext cx="8458200" cy="2148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485900" indent="-148590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95538" algn="l"/>
              </a:tabLs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spcAft>
                <a:spcPct val="40000"/>
              </a:spcAft>
            </a:pPr>
            <a:r>
              <a:rPr lang="en-US" altLang="x-none">
                <a:solidFill>
                  <a:schemeClr val="accent1"/>
                </a:solidFill>
              </a:rPr>
              <a:t>Property 2</a:t>
            </a:r>
            <a:r>
              <a:rPr lang="en-US" altLang="x-none"/>
              <a:t>:	Let  </a:t>
            </a:r>
            <a:r>
              <a:rPr lang="en-US" altLang="x-none" b="1"/>
              <a:t>π</a:t>
            </a:r>
            <a:r>
              <a:rPr lang="en-US" altLang="x-none"/>
              <a:t> = (</a:t>
            </a:r>
            <a:r>
              <a:rPr lang="en-US" altLang="x-none" i="1"/>
              <a:t>π</a:t>
            </a:r>
            <a:r>
              <a:rPr lang="en-US" altLang="x-none" baseline="-25000"/>
              <a:t>1</a:t>
            </a:r>
            <a:r>
              <a:rPr lang="en-US" altLang="x-none"/>
              <a:t>, </a:t>
            </a:r>
            <a:r>
              <a:rPr lang="en-US" altLang="x-none" i="1"/>
              <a:t>π</a:t>
            </a:r>
            <a:r>
              <a:rPr lang="en-US" altLang="x-none" baseline="-25000"/>
              <a:t>2</a:t>
            </a:r>
            <a:r>
              <a:rPr lang="en-US" altLang="x-none"/>
              <a:t>, . . . , </a:t>
            </a:r>
            <a:r>
              <a:rPr lang="en-US" altLang="x-none" i="1"/>
              <a:t>π</a:t>
            </a:r>
            <a:r>
              <a:rPr lang="en-US" altLang="x-none" i="1" baseline="-25000"/>
              <a:t>m</a:t>
            </a:r>
            <a:r>
              <a:rPr lang="en-US" altLang="x-none"/>
              <a:t>) is the </a:t>
            </a:r>
            <a:r>
              <a:rPr lang="en-US" altLang="x-none" i="1"/>
              <a:t>m</a:t>
            </a:r>
            <a:r>
              <a:rPr lang="en-US" altLang="x-none"/>
              <a:t>-dimensional row vector of steady-state (unconditional) probabilities for the state space </a:t>
            </a:r>
            <a:r>
              <a:rPr lang="en-US" altLang="x-none" b="1" i="1"/>
              <a:t>S</a:t>
            </a:r>
            <a:r>
              <a:rPr lang="en-US" altLang="x-none"/>
              <a:t> =  {1,…,</a:t>
            </a:r>
            <a:r>
              <a:rPr lang="en-US" altLang="x-none" i="1"/>
              <a:t>m</a:t>
            </a:r>
            <a:r>
              <a:rPr lang="en-US" altLang="x-none"/>
              <a:t>}. To find steady-state probabilities, solve linear system: </a:t>
            </a:r>
          </a:p>
          <a:p>
            <a:r>
              <a:rPr lang="en-US" altLang="x-none" b="1"/>
              <a:t>		π</a:t>
            </a:r>
            <a:r>
              <a:rPr lang="en-US" altLang="x-none"/>
              <a:t> = </a:t>
            </a:r>
            <a:r>
              <a:rPr lang="en-US" altLang="x-none" b="1"/>
              <a:t>πP</a:t>
            </a:r>
            <a:r>
              <a:rPr lang="en-US" altLang="x-none"/>
              <a:t>,  </a:t>
            </a:r>
            <a:r>
              <a:rPr lang="en-US" altLang="x-none" sz="2800">
                <a:latin typeface="Symbol" charset="2"/>
              </a:rPr>
              <a:t>S</a:t>
            </a:r>
            <a:r>
              <a:rPr lang="en-US" altLang="x-none" i="1" baseline="-25000"/>
              <a:t>j</a:t>
            </a:r>
            <a:r>
              <a:rPr lang="en-US" altLang="x-none" baseline="-25000"/>
              <a:t>=1,</a:t>
            </a:r>
            <a:r>
              <a:rPr lang="en-US" altLang="x-none" i="1" baseline="-25000"/>
              <a:t>m</a:t>
            </a:r>
            <a:r>
              <a:rPr lang="en-US" altLang="x-none"/>
              <a:t> </a:t>
            </a:r>
            <a:r>
              <a:rPr lang="en-US" altLang="x-none" i="1"/>
              <a:t>π</a:t>
            </a:r>
            <a:r>
              <a:rPr lang="en-US" altLang="x-none" i="1" baseline="-25000"/>
              <a:t>j</a:t>
            </a:r>
            <a:r>
              <a:rPr lang="en-US" altLang="x-none"/>
              <a:t> = 1,  </a:t>
            </a:r>
            <a:r>
              <a:rPr lang="en-US" altLang="x-none" i="1"/>
              <a:t>π</a:t>
            </a:r>
            <a:r>
              <a:rPr lang="en-US" altLang="x-none" i="1" baseline="-25000"/>
              <a:t>j</a:t>
            </a:r>
            <a:r>
              <a:rPr lang="en-US" altLang="x-none"/>
              <a:t> </a:t>
            </a:r>
            <a:r>
              <a:rPr lang="en-US" altLang="x-none">
                <a:sym typeface="Symbol" charset="2"/>
              </a:rPr>
              <a:t></a:t>
            </a:r>
            <a:r>
              <a:rPr lang="en-US" altLang="x-none"/>
              <a:t> 0,  </a:t>
            </a:r>
            <a:r>
              <a:rPr lang="en-US" altLang="x-none" i="1"/>
              <a:t>j</a:t>
            </a:r>
            <a:r>
              <a:rPr lang="en-US" altLang="x-none"/>
              <a:t> = 1,…,</a:t>
            </a:r>
            <a:r>
              <a:rPr lang="en-US" altLang="x-none" i="1"/>
              <a:t>m</a:t>
            </a:r>
          </a:p>
        </p:txBody>
      </p:sp>
      <p:grpSp>
        <p:nvGrpSpPr>
          <p:cNvPr id="6" name="Group 8"/>
          <p:cNvGrpSpPr>
            <a:grpSpLocks/>
          </p:cNvGrpSpPr>
          <p:nvPr/>
        </p:nvGrpSpPr>
        <p:grpSpPr bwMode="auto">
          <a:xfrm>
            <a:off x="1905000" y="3505200"/>
            <a:ext cx="6477000" cy="2514600"/>
            <a:chOff x="240" y="2208"/>
            <a:chExt cx="4080" cy="1584"/>
          </a:xfrm>
        </p:grpSpPr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240" y="2208"/>
              <a:ext cx="225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x-none">
                  <a:solidFill>
                    <a:schemeClr val="accent1"/>
                  </a:solidFill>
                </a:rPr>
                <a:t>Brand switching example</a:t>
              </a:r>
              <a:r>
                <a:rPr lang="en-US" altLang="x-none"/>
                <a:t>:</a:t>
              </a:r>
            </a:p>
          </p:txBody>
        </p:sp>
        <p:sp>
          <p:nvSpPr>
            <p:cNvPr id="9" name="Text Box 6"/>
            <p:cNvSpPr txBox="1">
              <a:spLocks noChangeArrowheads="1"/>
            </p:cNvSpPr>
            <p:nvPr/>
          </p:nvSpPr>
          <p:spPr bwMode="auto">
            <a:xfrm>
              <a:off x="1200" y="3504"/>
              <a:ext cx="3120" cy="2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1</a:t>
              </a:r>
              <a:r>
                <a:rPr lang="en-US" altLang="x-none">
                  <a:solidFill>
                    <a:schemeClr val="bg2"/>
                  </a:solidFill>
                </a:rPr>
                <a:t> +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2 </a:t>
              </a:r>
              <a:r>
                <a:rPr lang="en-US" altLang="x-none">
                  <a:solidFill>
                    <a:schemeClr val="bg2"/>
                  </a:solidFill>
                </a:rPr>
                <a:t>+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2 </a:t>
              </a:r>
              <a:r>
                <a:rPr lang="en-US" altLang="x-none">
                  <a:solidFill>
                    <a:schemeClr val="bg2"/>
                  </a:solidFill>
                </a:rPr>
                <a:t>= 1, 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1</a:t>
              </a:r>
              <a:r>
                <a:rPr lang="en-US" altLang="x-none">
                  <a:solidFill>
                    <a:schemeClr val="bg2"/>
                  </a:solidFill>
                </a:rPr>
                <a:t> </a:t>
              </a:r>
              <a:r>
                <a:rPr lang="en-US" altLang="x-none">
                  <a:solidFill>
                    <a:schemeClr val="bg2"/>
                  </a:solidFill>
                  <a:sym typeface="Symbol" charset="2"/>
                </a:rPr>
                <a:t></a:t>
              </a:r>
              <a:r>
                <a:rPr lang="en-US" altLang="x-none">
                  <a:solidFill>
                    <a:schemeClr val="bg2"/>
                  </a:solidFill>
                </a:rPr>
                <a:t> 0, 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2</a:t>
              </a:r>
              <a:r>
                <a:rPr lang="en-US" altLang="x-none">
                  <a:solidFill>
                    <a:schemeClr val="bg2"/>
                  </a:solidFill>
                </a:rPr>
                <a:t> </a:t>
              </a:r>
              <a:r>
                <a:rPr lang="en-US" altLang="x-none">
                  <a:solidFill>
                    <a:schemeClr val="bg2"/>
                  </a:solidFill>
                  <a:sym typeface="Symbol" charset="2"/>
                </a:rPr>
                <a:t></a:t>
              </a:r>
              <a:r>
                <a:rPr lang="en-US" altLang="x-none">
                  <a:solidFill>
                    <a:schemeClr val="bg2"/>
                  </a:solidFill>
                </a:rPr>
                <a:t> 0,  </a:t>
              </a:r>
              <a:r>
                <a:rPr lang="en-US" altLang="x-none" i="1">
                  <a:solidFill>
                    <a:schemeClr val="bg2"/>
                  </a:solidFill>
                </a:rPr>
                <a:t>π</a:t>
              </a:r>
              <a:r>
                <a:rPr lang="en-US" altLang="x-none" baseline="-25000">
                  <a:solidFill>
                    <a:schemeClr val="bg2"/>
                  </a:solidFill>
                </a:rPr>
                <a:t>3</a:t>
              </a:r>
              <a:r>
                <a:rPr lang="en-US" altLang="x-none">
                  <a:solidFill>
                    <a:schemeClr val="bg2"/>
                  </a:solidFill>
                </a:rPr>
                <a:t> </a:t>
              </a:r>
              <a:r>
                <a:rPr lang="en-US" altLang="x-none">
                  <a:solidFill>
                    <a:schemeClr val="bg2"/>
                  </a:solidFill>
                  <a:sym typeface="Symbol" charset="2"/>
                </a:rPr>
                <a:t></a:t>
              </a:r>
              <a:r>
                <a:rPr lang="en-US" altLang="x-none">
                  <a:solidFill>
                    <a:schemeClr val="bg2"/>
                  </a:solidFill>
                </a:rPr>
                <a:t> 0 </a:t>
              </a:r>
            </a:p>
          </p:txBody>
        </p:sp>
      </p:grp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3136900" y="3962400"/>
            <a:ext cx="5537200" cy="1320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041713" y="1058490"/>
            <a:ext cx="7884459" cy="393863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Again, this is one of the coolest things you can do with Markov Chains:</a:t>
            </a:r>
          </a:p>
          <a:p>
            <a:pPr algn="ctr"/>
            <a:r>
              <a:rPr lang="en-US" sz="2000" dirty="0" err="1"/>
              <a:t>Ie</a:t>
            </a:r>
            <a:r>
              <a:rPr lang="en-US" sz="2000" dirty="0"/>
              <a:t> calculate the steady state probability</a:t>
            </a:r>
          </a:p>
          <a:p>
            <a:pPr algn="ctr"/>
            <a:endParaRPr lang="en-US" altLang="x-none" sz="2000" b="1" dirty="0"/>
          </a:p>
          <a:p>
            <a:pPr algn="ctr"/>
            <a:r>
              <a:rPr lang="en-US" altLang="x-none" sz="3600" b="1" dirty="0"/>
              <a:t>π</a:t>
            </a:r>
            <a:r>
              <a:rPr lang="en-US" altLang="x-none" sz="3600" dirty="0"/>
              <a:t> = </a:t>
            </a:r>
            <a:r>
              <a:rPr lang="en-US" altLang="x-none" sz="3600" b="1" dirty="0"/>
              <a:t>πP</a:t>
            </a:r>
          </a:p>
          <a:p>
            <a:pPr algn="ctr"/>
            <a:endParaRPr lang="en-US" sz="2000" b="1" dirty="0"/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Unfortunately, this is not as commonly used from a data (empirical) view</a:t>
            </a:r>
          </a:p>
          <a:p>
            <a:pPr algn="ctr"/>
            <a:r>
              <a:rPr lang="en-US" sz="2000" dirty="0"/>
              <a:t>More often the transition matrix is collected in training </a:t>
            </a:r>
            <a:br>
              <a:rPr lang="en-US" sz="2000" dirty="0"/>
            </a:br>
            <a:r>
              <a:rPr lang="en-US" sz="2000" dirty="0"/>
              <a:t>as in the Next Word predictor case </a:t>
            </a:r>
          </a:p>
        </p:txBody>
      </p:sp>
    </p:spTree>
    <p:extLst>
      <p:ext uri="{BB962C8B-B14F-4D97-AF65-F5344CB8AC3E}">
        <p14:creationId xmlns:p14="http://schemas.microsoft.com/office/powerpoint/2010/main" val="166452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Probability of Being in Particular State</a:t>
            </a:r>
            <a:br>
              <a:rPr lang="en-US" dirty="0" smtClean="0"/>
            </a:br>
            <a:r>
              <a:rPr lang="en-US" dirty="0" smtClean="0"/>
              <a:t>and Balancing Flow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69742" y="1757082"/>
            <a:ext cx="3541059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You can start with initial condition: p0 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N step distribution = </a:t>
            </a:r>
            <a:r>
              <a:rPr lang="en-US" dirty="0" err="1"/>
              <a:t>pn</a:t>
            </a:r>
            <a:r>
              <a:rPr lang="en-US" dirty="0"/>
              <a:t> = p0 </a:t>
            </a:r>
            <a:r>
              <a:rPr lang="en-US" dirty="0" err="1"/>
              <a:t>P</a:t>
            </a:r>
            <a:r>
              <a:rPr lang="en-US" baseline="30000" dirty="0" err="1"/>
              <a:t>n</a:t>
            </a:r>
            <a:endParaRPr lang="en-US" dirty="0"/>
          </a:p>
          <a:p>
            <a:pPr marL="342900" indent="-342900">
              <a:buAutoNum type="arabicPeriod"/>
            </a:pPr>
            <a:endParaRPr lang="en-US" baseline="30000" dirty="0"/>
          </a:p>
          <a:p>
            <a:pPr marL="342900" indent="-342900">
              <a:buAutoNum type="arabicPeriod"/>
            </a:pPr>
            <a:r>
              <a:rPr lang="en-US" dirty="0"/>
              <a:t>Steady State: </a:t>
            </a:r>
            <a:r>
              <a:rPr lang="el-GR" dirty="0"/>
              <a:t>π = </a:t>
            </a:r>
            <a:r>
              <a:rPr lang="el-GR" dirty="0" err="1"/>
              <a:t>πP</a:t>
            </a:r>
            <a:endParaRPr lang="en-US" dirty="0"/>
          </a:p>
          <a:p>
            <a:pPr marL="342900" indent="-342900">
              <a:buAutoNum type="arabicPeriod"/>
            </a:pPr>
            <a:endParaRPr lang="el-GR" dirty="0"/>
          </a:p>
          <a:p>
            <a:pPr marL="342900" indent="-342900">
              <a:buAutoNum type="arabicPeriod"/>
            </a:pPr>
            <a:r>
              <a:rPr lang="en-US" dirty="0"/>
              <a:t>And also: use balance equations: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13176" y="4426545"/>
            <a:ext cx="37472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e.g</a:t>
            </a:r>
            <a:r>
              <a:rPr lang="en-US" dirty="0" smtClean="0"/>
              <a:t>. cut anywhere into two chains: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p(bear) x </a:t>
            </a:r>
            <a:r>
              <a:rPr lang="en-US" dirty="0" smtClean="0"/>
              <a:t>(.05 + 0.15) </a:t>
            </a:r>
            <a:r>
              <a:rPr lang="en-US" dirty="0"/>
              <a:t>= </a:t>
            </a:r>
            <a:endParaRPr lang="en-US" dirty="0" smtClean="0"/>
          </a:p>
          <a:p>
            <a:r>
              <a:rPr lang="en-US" dirty="0" smtClean="0"/>
              <a:t>p(stagnant</a:t>
            </a:r>
            <a:r>
              <a:rPr lang="en-US" dirty="0"/>
              <a:t>) </a:t>
            </a:r>
            <a:r>
              <a:rPr lang="en-US" dirty="0" smtClean="0"/>
              <a:t>x </a:t>
            </a:r>
            <a:r>
              <a:rPr lang="en-US" dirty="0"/>
              <a:t>.</a:t>
            </a:r>
            <a:r>
              <a:rPr lang="en-US" dirty="0" smtClean="0"/>
              <a:t>25 + </a:t>
            </a:r>
          </a:p>
          <a:p>
            <a:r>
              <a:rPr lang="en-US" dirty="0" smtClean="0"/>
              <a:t>P(bull) x 0.75</a:t>
            </a:r>
          </a:p>
          <a:p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3496235" y="1255059"/>
            <a:ext cx="1470212" cy="2725270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083" y="1546784"/>
            <a:ext cx="41656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838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Applications and State Space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41177" y="1685365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X 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370731" y="1864660"/>
            <a:ext cx="12909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894729" y="1255060"/>
            <a:ext cx="1416424" cy="125505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Application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983508" y="1857475"/>
            <a:ext cx="12909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570260" y="1685365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4777" y="2609610"/>
            <a:ext cx="2294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Typically inferred from </a:t>
            </a:r>
            <a:r>
              <a:rPr lang="en-US"/>
              <a:t>training from past X,Y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241177" y="4315560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X 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370731" y="4494855"/>
            <a:ext cx="12909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4894729" y="3885255"/>
            <a:ext cx="1416424" cy="125505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Application</a:t>
            </a:r>
          </a:p>
          <a:p>
            <a:pPr algn="ctr"/>
            <a:r>
              <a:rPr lang="en-US" dirty="0"/>
              <a:t>With State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6983508" y="4487670"/>
            <a:ext cx="12909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570260" y="4315560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74777" y="5239805"/>
            <a:ext cx="2608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Depends also on the last previous value of X</a:t>
            </a:r>
          </a:p>
        </p:txBody>
      </p:sp>
    </p:spTree>
    <p:extLst>
      <p:ext uri="{BB962C8B-B14F-4D97-AF65-F5344CB8AC3E}">
        <p14:creationId xmlns:p14="http://schemas.microsoft.com/office/powerpoint/2010/main" val="318249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119" y="471925"/>
            <a:ext cx="7447552" cy="40283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68706" y="5127811"/>
            <a:ext cx="5821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models all have problems because of lack of feedback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=g0TaYhjpOfo</a:t>
            </a:r>
          </a:p>
        </p:txBody>
      </p:sp>
    </p:spTree>
    <p:extLst>
      <p:ext uri="{BB962C8B-B14F-4D97-AF65-F5344CB8AC3E}">
        <p14:creationId xmlns:p14="http://schemas.microsoft.com/office/powerpoint/2010/main" val="190733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119" y="471925"/>
            <a:ext cx="7447552" cy="40283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68706" y="5127811"/>
            <a:ext cx="58215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models all have problems because of lack of feedback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=g0TaYhjpOfo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1398494" y="60422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6" t="12810" r="36491" b="21307"/>
          <a:stretch/>
        </p:blipFill>
        <p:spPr>
          <a:xfrm>
            <a:off x="2001249" y="471924"/>
            <a:ext cx="5009152" cy="4617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82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100" y="1356117"/>
            <a:ext cx="8311960" cy="4811602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27410" y="167757"/>
            <a:ext cx="8229600" cy="6684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Markov State is being Combined with ML</a:t>
            </a:r>
            <a:br>
              <a:rPr lang="en-US" dirty="0" smtClean="0"/>
            </a:br>
            <a:r>
              <a:rPr lang="en-US" dirty="0" smtClean="0"/>
              <a:t>to take different actions depending on the state/situation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4486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100" y="1356117"/>
            <a:ext cx="8311960" cy="4811602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27410" y="167757"/>
            <a:ext cx="8229600" cy="66840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Markov State is being Combined with ML</a:t>
            </a:r>
            <a:br>
              <a:rPr lang="en-US" dirty="0" smtClean="0"/>
            </a:br>
            <a:r>
              <a:rPr lang="en-US" dirty="0" smtClean="0"/>
              <a:t>to take different actions depending on the state/situation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338113" y="4446495"/>
            <a:ext cx="7809935" cy="157778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goal here is not to introduce reinforcement leaning, but instead to introduce the idea that your project could track a “state” </a:t>
            </a:r>
          </a:p>
          <a:p>
            <a:pPr algn="ctr"/>
            <a:r>
              <a:rPr lang="en-US" dirty="0"/>
              <a:t>and use a different ML approach to depending on the state.</a:t>
            </a:r>
          </a:p>
        </p:txBody>
      </p:sp>
    </p:spTree>
    <p:extLst>
      <p:ext uri="{BB962C8B-B14F-4D97-AF65-F5344CB8AC3E}">
        <p14:creationId xmlns:p14="http://schemas.microsoft.com/office/powerpoint/2010/main" val="418209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62064" y="2782527"/>
            <a:ext cx="6217894" cy="923330"/>
          </a:xfrm>
          <a:prstGeom prst="rect">
            <a:avLst/>
          </a:prstGeom>
          <a:solidFill>
            <a:schemeClr val="tx1">
              <a:alpha val="86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274320" tIns="274320" rIns="274320" bIns="274320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 Neue Light"/>
                <a:cs typeface="Helvetica Neue Light"/>
              </a:rPr>
              <a:t>End of Section</a:t>
            </a:r>
          </a:p>
        </p:txBody>
      </p:sp>
    </p:spTree>
    <p:extLst>
      <p:ext uri="{BB962C8B-B14F-4D97-AF65-F5344CB8AC3E}">
        <p14:creationId xmlns:p14="http://schemas.microsoft.com/office/powerpoint/2010/main" val="23985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Markov State is being Combined with ML</a:t>
            </a:r>
            <a:br>
              <a:rPr lang="en-US" dirty="0" smtClean="0"/>
            </a:br>
            <a:r>
              <a:rPr lang="en-US" dirty="0" smtClean="0"/>
              <a:t>to take different actions depending on the state/situation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559" y="1283705"/>
            <a:ext cx="7091635" cy="416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2844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284" y="943046"/>
            <a:ext cx="6541433" cy="487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031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988" y="1219574"/>
            <a:ext cx="5997388" cy="447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0227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Models from Real Life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104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925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Word Predictor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13417" y="1472442"/>
            <a:ext cx="14068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Word in </a:t>
            </a:r>
          </a:p>
          <a:p>
            <a:r>
              <a:rPr lang="en-US" dirty="0"/>
              <a:t>Text: Input X 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417222" y="1773671"/>
            <a:ext cx="12909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941220" y="1164071"/>
            <a:ext cx="1416424" cy="125505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Application</a:t>
            </a:r>
          </a:p>
          <a:p>
            <a:pPr algn="ctr"/>
            <a:r>
              <a:rPr lang="en-US" dirty="0"/>
              <a:t>With State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029999" y="1766486"/>
            <a:ext cx="12909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616751" y="1594377"/>
            <a:ext cx="18455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 next word</a:t>
            </a:r>
          </a:p>
          <a:p>
            <a:r>
              <a:rPr lang="en-US" dirty="0"/>
              <a:t>In Text:  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03177" y="2572063"/>
            <a:ext cx="6185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state X, there will be a different likelihood for the next word</a:t>
            </a:r>
          </a:p>
        </p:txBody>
      </p:sp>
      <p:sp>
        <p:nvSpPr>
          <p:cNvPr id="10" name="Oval 9"/>
          <p:cNvSpPr/>
          <p:nvPr/>
        </p:nvSpPr>
        <p:spPr>
          <a:xfrm>
            <a:off x="1981201" y="4413778"/>
            <a:ext cx="788895" cy="77096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938756" y="4279307"/>
            <a:ext cx="681317" cy="2689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860449" y="3541442"/>
            <a:ext cx="788895" cy="77096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2956686" y="4808225"/>
            <a:ext cx="681317" cy="89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910192" y="5227645"/>
            <a:ext cx="494727" cy="2401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974614" y="4162765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938755" y="5467771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.2</a:t>
            </a:r>
          </a:p>
        </p:txBody>
      </p:sp>
      <p:sp>
        <p:nvSpPr>
          <p:cNvPr id="20" name="Oval 19"/>
          <p:cNvSpPr/>
          <p:nvPr/>
        </p:nvSpPr>
        <p:spPr>
          <a:xfrm>
            <a:off x="3824592" y="4449495"/>
            <a:ext cx="788895" cy="77096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117646" y="4808224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.5</a:t>
            </a:r>
          </a:p>
        </p:txBody>
      </p:sp>
      <p:sp>
        <p:nvSpPr>
          <p:cNvPr id="22" name="Oval 21"/>
          <p:cNvSpPr/>
          <p:nvPr/>
        </p:nvSpPr>
        <p:spPr>
          <a:xfrm>
            <a:off x="3824592" y="5357548"/>
            <a:ext cx="788895" cy="77096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will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4684393" y="3541441"/>
            <a:ext cx="491391" cy="2368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4721061" y="3890682"/>
            <a:ext cx="454723" cy="26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721061" y="4063698"/>
            <a:ext cx="454723" cy="2487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095999" y="4323277"/>
            <a:ext cx="11956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Transition </a:t>
            </a:r>
          </a:p>
          <a:p>
            <a:r>
              <a:rPr lang="en-US" dirty="0"/>
              <a:t>Probability</a:t>
            </a:r>
          </a:p>
        </p:txBody>
      </p:sp>
      <p:sp>
        <p:nvSpPr>
          <p:cNvPr id="36" name="Double Bracket 35"/>
          <p:cNvSpPr/>
          <p:nvPr/>
        </p:nvSpPr>
        <p:spPr>
          <a:xfrm>
            <a:off x="8310282" y="3720270"/>
            <a:ext cx="1757082" cy="1852347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7523289" y="4447857"/>
            <a:ext cx="52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 = 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547462" y="3890682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.1 	.4</a:t>
            </a:r>
            <a:r>
              <a:rPr lang="en-US"/>
              <a:t>.  	</a:t>
            </a:r>
            <a:r>
              <a:rPr lang="en-US" dirty="0"/>
              <a:t>.5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8550713" y="4445999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.4	.2 	.4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547460" y="4978376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.9	.1 	 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995724" y="3425684"/>
            <a:ext cx="381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039633" y="5042634"/>
            <a:ext cx="461665" cy="545470"/>
          </a:xfrm>
          <a:prstGeom prst="rect">
            <a:avLst/>
          </a:prstGeom>
          <a:noFill/>
        </p:spPr>
        <p:txBody>
          <a:bodyPr vert="vert" wrap="none" rtlCol="0">
            <a:spAutoFit/>
          </a:bodyPr>
          <a:lstStyle/>
          <a:p>
            <a:r>
              <a:rPr lang="en-US"/>
              <a:t>from</a:t>
            </a:r>
          </a:p>
        </p:txBody>
      </p:sp>
    </p:spTree>
    <p:extLst>
      <p:ext uri="{BB962C8B-B14F-4D97-AF65-F5344CB8AC3E}">
        <p14:creationId xmlns:p14="http://schemas.microsoft.com/office/powerpoint/2010/main" val="13507592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Balancing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215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Famous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7050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3908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Text </a:t>
            </a:r>
            <a:r>
              <a:rPr lang="en-US" smtClean="0"/>
              <a:t>Processing Example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383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Formally, what is a “State”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164315"/>
            <a:ext cx="8229600" cy="3528233"/>
          </a:xfrm>
        </p:spPr>
        <p:txBody>
          <a:bodyPr>
            <a:normAutofit/>
          </a:bodyPr>
          <a:lstStyle/>
          <a:p>
            <a:r>
              <a:rPr lang="en-US" dirty="0">
                <a:latin typeface="Bookman Old Style" charset="0"/>
              </a:rPr>
              <a:t>State space </a:t>
            </a:r>
            <a:r>
              <a:rPr lang="en-US" dirty="0" smtClean="0">
                <a:latin typeface="Bookman Old Style" charset="0"/>
              </a:rPr>
              <a:t>is a set</a:t>
            </a:r>
          </a:p>
          <a:p>
            <a:r>
              <a:rPr lang="en-US" dirty="0" smtClean="0">
                <a:latin typeface="Bookman Old Style" charset="0"/>
              </a:rPr>
              <a:t>For example: </a:t>
            </a:r>
            <a:r>
              <a:rPr lang="en-US" b="1" i="1" dirty="0">
                <a:latin typeface="Bookman Old Style" charset="0"/>
              </a:rPr>
              <a:t>S</a:t>
            </a:r>
            <a:r>
              <a:rPr lang="en-US" dirty="0">
                <a:latin typeface="Bookman Old Style" charset="0"/>
              </a:rPr>
              <a:t> = { 0, 1, 2, </a:t>
            </a:r>
            <a:r>
              <a:rPr lang="en-US" dirty="0" smtClean="0">
                <a:latin typeface="Bookman Old Style" charset="0"/>
              </a:rPr>
              <a:t>3 }</a:t>
            </a:r>
          </a:p>
          <a:p>
            <a:endParaRPr lang="en-US" dirty="0">
              <a:latin typeface="Bookman Old Style" charset="0"/>
            </a:endParaRPr>
          </a:p>
          <a:p>
            <a:r>
              <a:rPr lang="en-US" dirty="0" smtClean="0">
                <a:latin typeface="Bookman Old Style" charset="0"/>
              </a:rPr>
              <a:t>Typically States have a meaning, for example:</a:t>
            </a:r>
          </a:p>
          <a:p>
            <a:r>
              <a:rPr lang="en-US" dirty="0" smtClean="0">
                <a:latin typeface="Bookman Old Style" charset="0"/>
              </a:rPr>
              <a:t>State 0 = Customer signed up for free (</a:t>
            </a:r>
            <a:r>
              <a:rPr lang="en-US" dirty="0" err="1" smtClean="0">
                <a:latin typeface="Bookman Old Style" charset="0"/>
              </a:rPr>
              <a:t>freemium</a:t>
            </a:r>
            <a:r>
              <a:rPr lang="en-US" dirty="0" smtClean="0">
                <a:latin typeface="Bookman Old Style" charset="0"/>
              </a:rPr>
              <a:t>) service</a:t>
            </a:r>
          </a:p>
          <a:p>
            <a:r>
              <a:rPr lang="en-US" dirty="0" smtClean="0">
                <a:latin typeface="Bookman Old Style" charset="0"/>
              </a:rPr>
              <a:t>State 1= Customer upgrades to paid service ($10/</a:t>
            </a:r>
            <a:r>
              <a:rPr lang="en-US" dirty="0" err="1" smtClean="0">
                <a:latin typeface="Bookman Old Style" charset="0"/>
              </a:rPr>
              <a:t>mo</a:t>
            </a:r>
            <a:r>
              <a:rPr lang="en-US" dirty="0" smtClean="0">
                <a:latin typeface="Bookman Old Style" charset="0"/>
              </a:rPr>
              <a:t>)</a:t>
            </a:r>
          </a:p>
          <a:p>
            <a:r>
              <a:rPr lang="en-US" dirty="0" smtClean="0">
                <a:latin typeface="Bookman Old Style" charset="0"/>
              </a:rPr>
              <a:t>State 2 = Customer upgrades to premium service ($20/</a:t>
            </a:r>
            <a:r>
              <a:rPr lang="en-US" dirty="0" err="1" smtClean="0">
                <a:latin typeface="Bookman Old Style" charset="0"/>
              </a:rPr>
              <a:t>mo</a:t>
            </a:r>
            <a:r>
              <a:rPr lang="en-US" dirty="0" smtClean="0">
                <a:latin typeface="Bookman Old Style" charset="0"/>
              </a:rPr>
              <a:t>)</a:t>
            </a:r>
          </a:p>
          <a:p>
            <a:r>
              <a:rPr lang="en-US" dirty="0" smtClean="0">
                <a:latin typeface="Bookman Old Style" charset="0"/>
              </a:rPr>
              <a:t>State 3 = Customer stops paying for service</a:t>
            </a:r>
          </a:p>
          <a:p>
            <a:endParaRPr lang="en-US" dirty="0">
              <a:latin typeface="Bookman Old Sty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965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164315"/>
            <a:ext cx="8229600" cy="3528233"/>
          </a:xfrm>
        </p:spPr>
        <p:txBody>
          <a:bodyPr>
            <a:normAutofit/>
          </a:bodyPr>
          <a:lstStyle/>
          <a:p>
            <a:r>
              <a:rPr lang="en-US" dirty="0">
                <a:latin typeface="Bookman Old Style" charset="0"/>
              </a:rPr>
              <a:t>State space </a:t>
            </a:r>
            <a:r>
              <a:rPr lang="en-US" dirty="0" smtClean="0">
                <a:latin typeface="Bookman Old Style" charset="0"/>
              </a:rPr>
              <a:t>is a set</a:t>
            </a:r>
          </a:p>
          <a:p>
            <a:r>
              <a:rPr lang="en-US" dirty="0" smtClean="0">
                <a:latin typeface="Bookman Old Style" charset="0"/>
              </a:rPr>
              <a:t>For example: </a:t>
            </a:r>
            <a:r>
              <a:rPr lang="en-US" b="1" i="1" dirty="0">
                <a:latin typeface="Bookman Old Style" charset="0"/>
              </a:rPr>
              <a:t>S</a:t>
            </a:r>
            <a:r>
              <a:rPr lang="en-US" dirty="0">
                <a:latin typeface="Bookman Old Style" charset="0"/>
              </a:rPr>
              <a:t> = { 0, 1, 2, </a:t>
            </a:r>
            <a:r>
              <a:rPr lang="en-US" dirty="0" smtClean="0">
                <a:latin typeface="Bookman Old Style" charset="0"/>
              </a:rPr>
              <a:t>3 }</a:t>
            </a:r>
          </a:p>
          <a:p>
            <a:endParaRPr lang="en-US" dirty="0">
              <a:latin typeface="Bookman Old Style" charset="0"/>
            </a:endParaRPr>
          </a:p>
          <a:p>
            <a:r>
              <a:rPr lang="en-US" sz="1400" dirty="0">
                <a:latin typeface="Bookman Old Style" charset="0"/>
              </a:rPr>
              <a:t>State 0, 1, 3, 3 = Free, paid, premium, discontinues</a:t>
            </a:r>
          </a:p>
          <a:p>
            <a:r>
              <a:rPr lang="en-US" sz="1400" dirty="0">
                <a:latin typeface="Bookman Old Style" charset="0"/>
              </a:rPr>
              <a:t>Time is changing: n = 1, 2, 3, .. In discrete steps</a:t>
            </a:r>
          </a:p>
          <a:p>
            <a:r>
              <a:rPr lang="en-US" sz="1400" dirty="0">
                <a:latin typeface="Bookman Old Style" charset="0"/>
              </a:rPr>
              <a:t>There are a sequence of random variables that take on the State values</a:t>
            </a:r>
          </a:p>
        </p:txBody>
      </p:sp>
      <p:sp>
        <p:nvSpPr>
          <p:cNvPr id="4" name="Oval 3"/>
          <p:cNvSpPr/>
          <p:nvPr/>
        </p:nvSpPr>
        <p:spPr>
          <a:xfrm>
            <a:off x="2976818" y="4426797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5" name="Oval 4"/>
          <p:cNvSpPr/>
          <p:nvPr/>
        </p:nvSpPr>
        <p:spPr>
          <a:xfrm>
            <a:off x="4681516" y="4426797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Oval 5"/>
          <p:cNvSpPr/>
          <p:nvPr/>
        </p:nvSpPr>
        <p:spPr>
          <a:xfrm>
            <a:off x="6280375" y="4426797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Oval 6"/>
          <p:cNvSpPr/>
          <p:nvPr/>
        </p:nvSpPr>
        <p:spPr>
          <a:xfrm>
            <a:off x="8020352" y="4426797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876445" y="4779621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788243" y="4920751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.1</a:t>
            </a:r>
          </a:p>
        </p:txBody>
      </p:sp>
      <p:sp>
        <p:nvSpPr>
          <p:cNvPr id="15" name="Freeform 14"/>
          <p:cNvSpPr/>
          <p:nvPr/>
        </p:nvSpPr>
        <p:spPr>
          <a:xfrm>
            <a:off x="2924246" y="4038163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717688" y="4073973"/>
            <a:ext cx="59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P=.9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545866" y="4770800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475304" y="4964853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.2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314046" y="4790891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02364" y="4984944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.1</a:t>
            </a:r>
          </a:p>
        </p:txBody>
      </p:sp>
      <p:sp>
        <p:nvSpPr>
          <p:cNvPr id="21" name="Freeform 20"/>
          <p:cNvSpPr/>
          <p:nvPr/>
        </p:nvSpPr>
        <p:spPr>
          <a:xfrm>
            <a:off x="4522040" y="3985239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323532" y="405580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 .8</a:t>
            </a:r>
          </a:p>
        </p:txBody>
      </p:sp>
      <p:sp>
        <p:nvSpPr>
          <p:cNvPr id="23" name="Freeform 22"/>
          <p:cNvSpPr/>
          <p:nvPr/>
        </p:nvSpPr>
        <p:spPr>
          <a:xfrm>
            <a:off x="6274771" y="3996510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7068213" y="4085243"/>
            <a:ext cx="59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P=.9</a:t>
            </a:r>
          </a:p>
        </p:txBody>
      </p:sp>
      <p:sp>
        <p:nvSpPr>
          <p:cNvPr id="25" name="Freeform 24"/>
          <p:cNvSpPr/>
          <p:nvPr/>
        </p:nvSpPr>
        <p:spPr>
          <a:xfrm>
            <a:off x="8209810" y="3925944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9003252" y="4085243"/>
            <a:ext cx="53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P=1</a:t>
            </a:r>
          </a:p>
        </p:txBody>
      </p:sp>
    </p:spTree>
    <p:extLst>
      <p:ext uri="{BB962C8B-B14F-4D97-AF65-F5344CB8AC3E}">
        <p14:creationId xmlns:p14="http://schemas.microsoft.com/office/powerpoint/2010/main" val="2437880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Markov basically means that the </a:t>
            </a:r>
            <a:br>
              <a:rPr lang="en-US" dirty="0" smtClean="0"/>
            </a:br>
            <a:r>
              <a:rPr lang="en-US" dirty="0" smtClean="0"/>
              <a:t>next State Depends only on the last 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164315"/>
            <a:ext cx="8229600" cy="273438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Bookman Old Style" charset="0"/>
              </a:rPr>
              <a:t>For example: </a:t>
            </a:r>
            <a:r>
              <a:rPr lang="en-US" b="1" i="1" dirty="0">
                <a:latin typeface="Bookman Old Style" charset="0"/>
              </a:rPr>
              <a:t>S</a:t>
            </a:r>
            <a:r>
              <a:rPr lang="en-US" dirty="0">
                <a:latin typeface="Bookman Old Style" charset="0"/>
              </a:rPr>
              <a:t> = { 0, 1, 2, </a:t>
            </a:r>
            <a:r>
              <a:rPr lang="en-US" dirty="0" smtClean="0">
                <a:latin typeface="Bookman Old Style" charset="0"/>
              </a:rPr>
              <a:t>3 }</a:t>
            </a:r>
          </a:p>
          <a:p>
            <a:r>
              <a:rPr lang="en-US" dirty="0" smtClean="0">
                <a:latin typeface="Bookman Old Style" charset="0"/>
              </a:rPr>
              <a:t>n = number of months = 1, 2, 3  ..</a:t>
            </a:r>
          </a:p>
          <a:p>
            <a:r>
              <a:rPr lang="en-US" dirty="0" smtClean="0">
                <a:latin typeface="Bookman Old Style" charset="0"/>
              </a:rPr>
              <a:t>State 0, 1, 3, 3 = Free, paid, premium, discontinues</a:t>
            </a:r>
          </a:p>
          <a:p>
            <a:endParaRPr lang="en-US" dirty="0" smtClean="0">
              <a:latin typeface="Bookman Old Style" charset="0"/>
            </a:endParaRPr>
          </a:p>
          <a:p>
            <a:r>
              <a:rPr lang="en-US" dirty="0" smtClean="0">
                <a:solidFill>
                  <a:schemeClr val="accent6"/>
                </a:solidFill>
                <a:latin typeface="Bookman Old Style" charset="0"/>
              </a:rPr>
              <a:t>X[n] is a random sequence, takes on x1, x2, x3… </a:t>
            </a:r>
          </a:p>
          <a:p>
            <a:r>
              <a:rPr lang="en-US" dirty="0" smtClean="0">
                <a:solidFill>
                  <a:schemeClr val="accent6"/>
                </a:solidFill>
                <a:latin typeface="Bookman Old Style" charset="0"/>
              </a:rPr>
              <a:t>So a sequence of X might be 0, 0, 0, 1, 1, 1, 2, 3, 3, 3, 0</a:t>
            </a:r>
            <a:endParaRPr lang="en-US" dirty="0">
              <a:solidFill>
                <a:schemeClr val="accent6"/>
              </a:solidFill>
              <a:latin typeface="Bookman Old Style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2641663" y="4191694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5" name="Oval 4"/>
          <p:cNvSpPr/>
          <p:nvPr/>
        </p:nvSpPr>
        <p:spPr>
          <a:xfrm>
            <a:off x="4346361" y="4191694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Oval 5"/>
          <p:cNvSpPr/>
          <p:nvPr/>
        </p:nvSpPr>
        <p:spPr>
          <a:xfrm>
            <a:off x="5945220" y="4191694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Oval 6"/>
          <p:cNvSpPr/>
          <p:nvPr/>
        </p:nvSpPr>
        <p:spPr>
          <a:xfrm>
            <a:off x="7685197" y="4191694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541290" y="4544518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453088" y="4685648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.1</a:t>
            </a:r>
          </a:p>
        </p:txBody>
      </p:sp>
      <p:sp>
        <p:nvSpPr>
          <p:cNvPr id="15" name="Freeform 14"/>
          <p:cNvSpPr/>
          <p:nvPr/>
        </p:nvSpPr>
        <p:spPr>
          <a:xfrm>
            <a:off x="2589091" y="3803060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382533" y="3838870"/>
            <a:ext cx="59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P=.9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210711" y="4535697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140149" y="4729750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.2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6978891" y="4555788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67209" y="4749841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.1</a:t>
            </a:r>
          </a:p>
        </p:txBody>
      </p:sp>
      <p:sp>
        <p:nvSpPr>
          <p:cNvPr id="21" name="Freeform 20"/>
          <p:cNvSpPr/>
          <p:nvPr/>
        </p:nvSpPr>
        <p:spPr>
          <a:xfrm>
            <a:off x="4186885" y="3750136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988377" y="38206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 .8</a:t>
            </a:r>
          </a:p>
        </p:txBody>
      </p:sp>
      <p:sp>
        <p:nvSpPr>
          <p:cNvPr id="23" name="Freeform 22"/>
          <p:cNvSpPr/>
          <p:nvPr/>
        </p:nvSpPr>
        <p:spPr>
          <a:xfrm>
            <a:off x="5939616" y="3761407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733058" y="3850140"/>
            <a:ext cx="59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P=.9</a:t>
            </a:r>
          </a:p>
        </p:txBody>
      </p:sp>
      <p:sp>
        <p:nvSpPr>
          <p:cNvPr id="25" name="Freeform 24"/>
          <p:cNvSpPr/>
          <p:nvPr/>
        </p:nvSpPr>
        <p:spPr>
          <a:xfrm>
            <a:off x="7874655" y="3690841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8668097" y="3850140"/>
            <a:ext cx="53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29591" y="5468758"/>
            <a:ext cx="79427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 Concept: It</a:t>
            </a:r>
            <a:r>
              <a:rPr lang="fr-FR" dirty="0"/>
              <a:t>’</a:t>
            </a:r>
            <a:r>
              <a:rPr lang="en-US" dirty="0"/>
              <a:t>s a Markov state only if the next state depend on the current state, </a:t>
            </a:r>
          </a:p>
          <a:p>
            <a:r>
              <a:rPr lang="en-US" dirty="0"/>
              <a:t>also known as a </a:t>
            </a:r>
            <a:r>
              <a:rPr lang="en-US" dirty="0" err="1"/>
              <a:t>memoryless</a:t>
            </a:r>
            <a:r>
              <a:rPr lang="en-US" dirty="0"/>
              <a:t> property   </a:t>
            </a:r>
          </a:p>
        </p:txBody>
      </p:sp>
    </p:spTree>
    <p:extLst>
      <p:ext uri="{BB962C8B-B14F-4D97-AF65-F5344CB8AC3E}">
        <p14:creationId xmlns:p14="http://schemas.microsoft.com/office/powerpoint/2010/main" val="2649290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Same thing but in proper notation</a:t>
            </a:r>
            <a:br>
              <a:rPr lang="en-US" dirty="0" smtClean="0"/>
            </a:br>
            <a:r>
              <a:rPr lang="en-US" dirty="0" smtClean="0"/>
              <a:t>Discrete Time Markov Chain Definition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1828800" y="1226027"/>
            <a:ext cx="8669338" cy="470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Aft>
                <a:spcPct val="50000"/>
              </a:spcAft>
            </a:pPr>
            <a:r>
              <a:rPr lang="en-US" dirty="0">
                <a:latin typeface="Bookman Old Style" charset="0"/>
              </a:rPr>
              <a:t>A stochastic process { </a:t>
            </a:r>
            <a:r>
              <a:rPr lang="en-US" i="1" dirty="0" err="1">
                <a:latin typeface="Bookman Old Style" charset="0"/>
              </a:rPr>
              <a:t>X</a:t>
            </a:r>
            <a:r>
              <a:rPr lang="en-US" i="1" baseline="-25000" dirty="0" err="1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 </a:t>
            </a:r>
            <a:r>
              <a:rPr lang="en-US" dirty="0">
                <a:latin typeface="Bookman Old Style" charset="0"/>
              </a:rPr>
              <a:t>} is called a </a:t>
            </a:r>
            <a:r>
              <a:rPr lang="en-US" dirty="0">
                <a:solidFill>
                  <a:schemeClr val="accent1"/>
                </a:solidFill>
                <a:latin typeface="Bookman Old Style" charset="0"/>
              </a:rPr>
              <a:t>Markov chain</a:t>
            </a:r>
            <a:r>
              <a:rPr lang="en-US" dirty="0">
                <a:latin typeface="Bookman Old Style" charset="0"/>
              </a:rPr>
              <a:t> if </a:t>
            </a:r>
          </a:p>
          <a:p>
            <a:r>
              <a:rPr lang="en-US" dirty="0" err="1">
                <a:latin typeface="Bookman Old Style" charset="0"/>
              </a:rPr>
              <a:t>Pr</a:t>
            </a:r>
            <a:r>
              <a:rPr lang="en-US" sz="2800" dirty="0">
                <a:latin typeface="Bookman Old Style" charset="0"/>
              </a:rPr>
              <a:t>{</a:t>
            </a:r>
            <a:r>
              <a:rPr lang="en-US" sz="1200" dirty="0">
                <a:latin typeface="Bookman Old Style" charset="0"/>
              </a:rPr>
              <a:t> </a:t>
            </a:r>
            <a:r>
              <a:rPr lang="en-US" i="1" dirty="0">
                <a:latin typeface="Bookman Old Style" charset="0"/>
              </a:rPr>
              <a:t>X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+1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>
                <a:latin typeface="Bookman Old Style" charset="0"/>
              </a:rPr>
              <a:t>j</a:t>
            </a:r>
            <a:r>
              <a:rPr lang="en-US" dirty="0">
                <a:latin typeface="Bookman Old Style" charset="0"/>
              </a:rPr>
              <a:t>  | </a:t>
            </a:r>
            <a:r>
              <a:rPr lang="en-US" i="1" dirty="0">
                <a:latin typeface="Bookman Old Style" charset="0"/>
              </a:rPr>
              <a:t>X</a:t>
            </a:r>
            <a:r>
              <a:rPr lang="en-US" baseline="-25000" dirty="0">
                <a:latin typeface="Bookman Old Style" charset="0"/>
              </a:rPr>
              <a:t>0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baseline="-25000" dirty="0">
                <a:latin typeface="Bookman Old Style" charset="0"/>
              </a:rPr>
              <a:t>0</a:t>
            </a:r>
            <a:r>
              <a:rPr lang="en-US" dirty="0">
                <a:latin typeface="Bookman Old Style" charset="0"/>
              </a:rPr>
              <a:t>, . . . , </a:t>
            </a:r>
            <a:r>
              <a:rPr lang="en-US" i="1" dirty="0">
                <a:latin typeface="Bookman Old Style" charset="0"/>
              </a:rPr>
              <a:t>X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-1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-1</a:t>
            </a:r>
            <a:r>
              <a:rPr lang="en-US" dirty="0">
                <a:latin typeface="Bookman Old Style" charset="0"/>
              </a:rPr>
              <a:t>, </a:t>
            </a:r>
            <a:r>
              <a:rPr lang="en-US" i="1" dirty="0" err="1">
                <a:latin typeface="Bookman Old Style" charset="0"/>
              </a:rPr>
              <a:t>X</a:t>
            </a:r>
            <a:r>
              <a:rPr lang="en-US" i="1" baseline="-25000" dirty="0" err="1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 err="1">
                <a:latin typeface="Bookman Old Style" charset="0"/>
              </a:rPr>
              <a:t>i</a:t>
            </a:r>
            <a:r>
              <a:rPr lang="en-US" dirty="0">
                <a:latin typeface="Bookman Old Style" charset="0"/>
              </a:rPr>
              <a:t> </a:t>
            </a:r>
            <a:r>
              <a:rPr lang="en-US" sz="2800" dirty="0">
                <a:latin typeface="Bookman Old Style" charset="0"/>
              </a:rPr>
              <a:t>}</a:t>
            </a:r>
          </a:p>
          <a:p>
            <a:endParaRPr lang="en-US" dirty="0">
              <a:latin typeface="Bookman Old Style" charset="0"/>
            </a:endParaRPr>
          </a:p>
          <a:p>
            <a:r>
              <a:rPr lang="en-US" dirty="0">
                <a:latin typeface="Bookman Old Style" charset="0"/>
              </a:rPr>
              <a:t> 	= </a:t>
            </a:r>
            <a:r>
              <a:rPr lang="en-US" dirty="0" err="1">
                <a:latin typeface="Bookman Old Style" charset="0"/>
              </a:rPr>
              <a:t>Pr</a:t>
            </a:r>
            <a:r>
              <a:rPr lang="en-US" sz="2800" dirty="0">
                <a:latin typeface="Bookman Old Style" charset="0"/>
              </a:rPr>
              <a:t>{</a:t>
            </a:r>
            <a:r>
              <a:rPr lang="en-US" sz="1400" dirty="0">
                <a:latin typeface="Bookman Old Style" charset="0"/>
              </a:rPr>
              <a:t> </a:t>
            </a:r>
            <a:r>
              <a:rPr lang="en-US" i="1" dirty="0">
                <a:latin typeface="Bookman Old Style" charset="0"/>
              </a:rPr>
              <a:t>X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+1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>
                <a:latin typeface="Bookman Old Style" charset="0"/>
              </a:rPr>
              <a:t>j</a:t>
            </a:r>
            <a:r>
              <a:rPr lang="en-US" dirty="0">
                <a:latin typeface="Bookman Old Style" charset="0"/>
              </a:rPr>
              <a:t> |</a:t>
            </a:r>
            <a:r>
              <a:rPr lang="en-US" sz="4800" baseline="-25000" dirty="0">
                <a:latin typeface="Century Gothic" charset="0"/>
              </a:rPr>
              <a:t> </a:t>
            </a:r>
            <a:r>
              <a:rPr lang="en-US" i="1" dirty="0" err="1">
                <a:latin typeface="Bookman Old Style" charset="0"/>
              </a:rPr>
              <a:t>X</a:t>
            </a:r>
            <a:r>
              <a:rPr lang="en-US" i="1" baseline="-25000" dirty="0" err="1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 err="1">
                <a:latin typeface="Bookman Old Style" charset="0"/>
              </a:rPr>
              <a:t>i</a:t>
            </a:r>
            <a:r>
              <a:rPr lang="en-US" dirty="0">
                <a:latin typeface="Bookman Old Style" charset="0"/>
              </a:rPr>
              <a:t> </a:t>
            </a:r>
            <a:r>
              <a:rPr lang="en-US" sz="2800" dirty="0">
                <a:latin typeface="Bookman Old Style" charset="0"/>
              </a:rPr>
              <a:t>}</a:t>
            </a:r>
            <a:r>
              <a:rPr lang="en-US" dirty="0">
                <a:latin typeface="Bookman Old Style" charset="0"/>
              </a:rPr>
              <a:t>     </a:t>
            </a:r>
            <a:r>
              <a:rPr lang="en-US" b="1" dirty="0">
                <a:solidFill>
                  <a:schemeClr val="accent2"/>
                </a:solidFill>
                <a:latin typeface="Bookman Old Style" charset="0"/>
                <a:sym typeface="Symbol" charset="0"/>
              </a:rPr>
              <a:t></a:t>
            </a:r>
            <a:r>
              <a:rPr lang="en-US" b="1" dirty="0">
                <a:solidFill>
                  <a:schemeClr val="accent2"/>
                </a:solidFill>
                <a:latin typeface="Bookman Old Style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Bookman Old Style" charset="0"/>
              </a:rPr>
              <a:t>transition probabilities</a:t>
            </a:r>
          </a:p>
          <a:p>
            <a:r>
              <a:rPr lang="en-US" dirty="0">
                <a:latin typeface="Bookman Old Style" charset="0"/>
              </a:rPr>
              <a:t> </a:t>
            </a:r>
          </a:p>
          <a:p>
            <a:r>
              <a:rPr lang="en-US" dirty="0">
                <a:latin typeface="Bookman Old Style" charset="0"/>
              </a:rPr>
              <a:t>	for every   </a:t>
            </a:r>
            <a:r>
              <a:rPr lang="en-US" i="1" dirty="0" err="1">
                <a:latin typeface="Bookman Old Style" charset="0"/>
              </a:rPr>
              <a:t>i</a:t>
            </a:r>
            <a:r>
              <a:rPr lang="en-US" dirty="0">
                <a:latin typeface="Bookman Old Style" charset="0"/>
              </a:rPr>
              <a:t>, </a:t>
            </a:r>
            <a:r>
              <a:rPr lang="en-US" i="1" dirty="0">
                <a:latin typeface="Bookman Old Style" charset="0"/>
              </a:rPr>
              <a:t>j</a:t>
            </a:r>
            <a:r>
              <a:rPr lang="en-US" dirty="0">
                <a:latin typeface="Bookman Old Style" charset="0"/>
              </a:rPr>
              <a:t>,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baseline="-25000" dirty="0">
                <a:latin typeface="Bookman Old Style" charset="0"/>
              </a:rPr>
              <a:t>0</a:t>
            </a:r>
            <a:r>
              <a:rPr lang="en-US" dirty="0">
                <a:latin typeface="Bookman Old Style" charset="0"/>
              </a:rPr>
              <a:t>, . . . ,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-1 </a:t>
            </a:r>
            <a:r>
              <a:rPr lang="en-US" dirty="0">
                <a:latin typeface="Bookman Old Style" charset="0"/>
              </a:rPr>
              <a:t>and for every </a:t>
            </a:r>
            <a:r>
              <a:rPr lang="en-US" i="1" dirty="0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. </a:t>
            </a:r>
          </a:p>
          <a:p>
            <a:endParaRPr lang="en-US" dirty="0">
              <a:latin typeface="Bookman Old Style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Bookman Old Style" charset="0"/>
              </a:rPr>
              <a:t>Discrete time</a:t>
            </a:r>
            <a:r>
              <a:rPr lang="en-US" dirty="0">
                <a:latin typeface="Bookman Old Style" charset="0"/>
              </a:rPr>
              <a:t> means </a:t>
            </a:r>
            <a:r>
              <a:rPr lang="en-US" i="1" dirty="0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 </a:t>
            </a:r>
            <a:r>
              <a:rPr lang="en-US" dirty="0">
                <a:latin typeface="Bookman Old Style" charset="0"/>
                <a:sym typeface="Symbol" charset="0"/>
              </a:rPr>
              <a:t></a:t>
            </a:r>
            <a:r>
              <a:rPr lang="en-US" dirty="0">
                <a:latin typeface="Bookman Old Style" charset="0"/>
              </a:rPr>
              <a:t> </a:t>
            </a:r>
            <a:r>
              <a:rPr lang="en-US" i="1" dirty="0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 = {</a:t>
            </a:r>
            <a:r>
              <a:rPr lang="en-US" sz="1200" dirty="0">
                <a:latin typeface="Bookman Old Style" charset="0"/>
              </a:rPr>
              <a:t> </a:t>
            </a:r>
            <a:r>
              <a:rPr lang="en-US" dirty="0">
                <a:latin typeface="Bookman Old Style" charset="0"/>
              </a:rPr>
              <a:t>0, 1, 2, . . . }.</a:t>
            </a:r>
          </a:p>
          <a:p>
            <a:endParaRPr lang="en-US" dirty="0">
              <a:latin typeface="Bookman Old Style" charset="0"/>
            </a:endParaRPr>
          </a:p>
          <a:p>
            <a:r>
              <a:rPr lang="en-US" dirty="0">
                <a:latin typeface="Bookman Old Style" charset="0"/>
              </a:rPr>
              <a:t>The </a:t>
            </a:r>
            <a:r>
              <a:rPr lang="en-US" dirty="0">
                <a:solidFill>
                  <a:schemeClr val="accent1"/>
                </a:solidFill>
                <a:latin typeface="Bookman Old Style" charset="0"/>
              </a:rPr>
              <a:t>future</a:t>
            </a:r>
            <a:r>
              <a:rPr lang="en-US" dirty="0">
                <a:latin typeface="Bookman Old Style" charset="0"/>
              </a:rPr>
              <a:t> behavior of the system depends </a:t>
            </a:r>
            <a:r>
              <a:rPr lang="en-US" dirty="0">
                <a:solidFill>
                  <a:schemeClr val="accent1"/>
                </a:solidFill>
                <a:latin typeface="Bookman Old Style" charset="0"/>
              </a:rPr>
              <a:t>only</a:t>
            </a:r>
            <a:r>
              <a:rPr lang="en-US" dirty="0">
                <a:latin typeface="Bookman Old Style" charset="0"/>
              </a:rPr>
              <a:t> on the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man Old Style" charset="0"/>
              </a:rPr>
              <a:t>current state </a:t>
            </a:r>
            <a:r>
              <a:rPr lang="en-US" i="1" dirty="0" err="1">
                <a:latin typeface="Bookman Old Style" charset="0"/>
              </a:rPr>
              <a:t>i</a:t>
            </a:r>
            <a:r>
              <a:rPr lang="en-US" dirty="0">
                <a:latin typeface="Bookman Old Style" charset="0"/>
              </a:rPr>
              <a:t> and not on any of the previous states.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06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Same thing but in proper notation</a:t>
            </a:r>
            <a:br>
              <a:rPr lang="en-US" dirty="0" smtClean="0"/>
            </a:br>
            <a:r>
              <a:rPr lang="en-US" dirty="0" smtClean="0"/>
              <a:t>Discrete Time Markov Chain Definition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1828800" y="1226027"/>
            <a:ext cx="8669338" cy="470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Aft>
                <a:spcPct val="50000"/>
              </a:spcAft>
            </a:pPr>
            <a:r>
              <a:rPr lang="en-US" dirty="0">
                <a:latin typeface="Bookman Old Style" charset="0"/>
              </a:rPr>
              <a:t>A stochastic process { </a:t>
            </a:r>
            <a:r>
              <a:rPr lang="en-US" i="1" dirty="0" err="1">
                <a:latin typeface="Bookman Old Style" charset="0"/>
              </a:rPr>
              <a:t>X</a:t>
            </a:r>
            <a:r>
              <a:rPr lang="en-US" i="1" baseline="-25000" dirty="0" err="1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 </a:t>
            </a:r>
            <a:r>
              <a:rPr lang="en-US" dirty="0">
                <a:latin typeface="Bookman Old Style" charset="0"/>
              </a:rPr>
              <a:t>} is called a </a:t>
            </a:r>
            <a:r>
              <a:rPr lang="en-US" dirty="0">
                <a:solidFill>
                  <a:schemeClr val="accent1"/>
                </a:solidFill>
                <a:latin typeface="Bookman Old Style" charset="0"/>
              </a:rPr>
              <a:t>Markov chain</a:t>
            </a:r>
            <a:r>
              <a:rPr lang="en-US" dirty="0">
                <a:latin typeface="Bookman Old Style" charset="0"/>
              </a:rPr>
              <a:t> if </a:t>
            </a:r>
          </a:p>
          <a:p>
            <a:r>
              <a:rPr lang="en-US" dirty="0" err="1">
                <a:latin typeface="Bookman Old Style" charset="0"/>
              </a:rPr>
              <a:t>Pr</a:t>
            </a:r>
            <a:r>
              <a:rPr lang="en-US" sz="2800" dirty="0">
                <a:latin typeface="Bookman Old Style" charset="0"/>
              </a:rPr>
              <a:t>{</a:t>
            </a:r>
            <a:r>
              <a:rPr lang="en-US" sz="1200" dirty="0">
                <a:latin typeface="Bookman Old Style" charset="0"/>
              </a:rPr>
              <a:t> </a:t>
            </a:r>
            <a:r>
              <a:rPr lang="en-US" i="1" dirty="0">
                <a:latin typeface="Bookman Old Style" charset="0"/>
              </a:rPr>
              <a:t>X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+1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>
                <a:latin typeface="Bookman Old Style" charset="0"/>
              </a:rPr>
              <a:t>j</a:t>
            </a:r>
            <a:r>
              <a:rPr lang="en-US" dirty="0">
                <a:latin typeface="Bookman Old Style" charset="0"/>
              </a:rPr>
              <a:t>  | </a:t>
            </a:r>
            <a:r>
              <a:rPr lang="en-US" i="1" dirty="0">
                <a:latin typeface="Bookman Old Style" charset="0"/>
              </a:rPr>
              <a:t>X</a:t>
            </a:r>
            <a:r>
              <a:rPr lang="en-US" baseline="-25000" dirty="0">
                <a:latin typeface="Bookman Old Style" charset="0"/>
              </a:rPr>
              <a:t>0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baseline="-25000" dirty="0">
                <a:latin typeface="Bookman Old Style" charset="0"/>
              </a:rPr>
              <a:t>0</a:t>
            </a:r>
            <a:r>
              <a:rPr lang="en-US" dirty="0">
                <a:latin typeface="Bookman Old Style" charset="0"/>
              </a:rPr>
              <a:t>, . . . , </a:t>
            </a:r>
            <a:r>
              <a:rPr lang="en-US" i="1" dirty="0">
                <a:latin typeface="Bookman Old Style" charset="0"/>
              </a:rPr>
              <a:t>X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-1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-1</a:t>
            </a:r>
            <a:r>
              <a:rPr lang="en-US" dirty="0">
                <a:latin typeface="Bookman Old Style" charset="0"/>
              </a:rPr>
              <a:t>, </a:t>
            </a:r>
            <a:r>
              <a:rPr lang="en-US" i="1" dirty="0" err="1">
                <a:latin typeface="Bookman Old Style" charset="0"/>
              </a:rPr>
              <a:t>X</a:t>
            </a:r>
            <a:r>
              <a:rPr lang="en-US" i="1" baseline="-25000" dirty="0" err="1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 err="1">
                <a:latin typeface="Bookman Old Style" charset="0"/>
              </a:rPr>
              <a:t>i</a:t>
            </a:r>
            <a:r>
              <a:rPr lang="en-US" dirty="0">
                <a:latin typeface="Bookman Old Style" charset="0"/>
              </a:rPr>
              <a:t> </a:t>
            </a:r>
            <a:r>
              <a:rPr lang="en-US" sz="2800" dirty="0">
                <a:latin typeface="Bookman Old Style" charset="0"/>
              </a:rPr>
              <a:t>}</a:t>
            </a:r>
          </a:p>
          <a:p>
            <a:endParaRPr lang="en-US" dirty="0">
              <a:latin typeface="Bookman Old Style" charset="0"/>
            </a:endParaRPr>
          </a:p>
          <a:p>
            <a:r>
              <a:rPr lang="en-US" dirty="0">
                <a:latin typeface="Bookman Old Style" charset="0"/>
              </a:rPr>
              <a:t> 	= </a:t>
            </a:r>
            <a:r>
              <a:rPr lang="en-US" dirty="0" err="1">
                <a:latin typeface="Bookman Old Style" charset="0"/>
              </a:rPr>
              <a:t>Pr</a:t>
            </a:r>
            <a:r>
              <a:rPr lang="en-US" sz="2800" dirty="0">
                <a:latin typeface="Bookman Old Style" charset="0"/>
              </a:rPr>
              <a:t>{</a:t>
            </a:r>
            <a:r>
              <a:rPr lang="en-US" sz="1400" dirty="0">
                <a:latin typeface="Bookman Old Style" charset="0"/>
              </a:rPr>
              <a:t> </a:t>
            </a:r>
            <a:r>
              <a:rPr lang="en-US" i="1" dirty="0">
                <a:latin typeface="Bookman Old Style" charset="0"/>
              </a:rPr>
              <a:t>X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+1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>
                <a:latin typeface="Bookman Old Style" charset="0"/>
              </a:rPr>
              <a:t>j</a:t>
            </a:r>
            <a:r>
              <a:rPr lang="en-US" dirty="0">
                <a:latin typeface="Bookman Old Style" charset="0"/>
              </a:rPr>
              <a:t> |</a:t>
            </a:r>
            <a:r>
              <a:rPr lang="en-US" sz="4800" baseline="-25000" dirty="0">
                <a:latin typeface="Century Gothic" charset="0"/>
              </a:rPr>
              <a:t> </a:t>
            </a:r>
            <a:r>
              <a:rPr lang="en-US" i="1" dirty="0" err="1">
                <a:latin typeface="Bookman Old Style" charset="0"/>
              </a:rPr>
              <a:t>X</a:t>
            </a:r>
            <a:r>
              <a:rPr lang="en-US" i="1" baseline="-25000" dirty="0" err="1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 = </a:t>
            </a:r>
            <a:r>
              <a:rPr lang="en-US" i="1" dirty="0" err="1">
                <a:latin typeface="Bookman Old Style" charset="0"/>
              </a:rPr>
              <a:t>i</a:t>
            </a:r>
            <a:r>
              <a:rPr lang="en-US" dirty="0">
                <a:latin typeface="Bookman Old Style" charset="0"/>
              </a:rPr>
              <a:t> </a:t>
            </a:r>
            <a:r>
              <a:rPr lang="en-US" sz="2800" dirty="0">
                <a:latin typeface="Bookman Old Style" charset="0"/>
              </a:rPr>
              <a:t>}</a:t>
            </a:r>
            <a:r>
              <a:rPr lang="en-US" dirty="0">
                <a:latin typeface="Bookman Old Style" charset="0"/>
              </a:rPr>
              <a:t>     </a:t>
            </a:r>
            <a:r>
              <a:rPr lang="en-US" b="1" dirty="0">
                <a:solidFill>
                  <a:schemeClr val="accent2"/>
                </a:solidFill>
                <a:latin typeface="Bookman Old Style" charset="0"/>
                <a:sym typeface="Symbol" charset="0"/>
              </a:rPr>
              <a:t></a:t>
            </a:r>
            <a:r>
              <a:rPr lang="en-US" b="1" dirty="0">
                <a:solidFill>
                  <a:schemeClr val="accent2"/>
                </a:solidFill>
                <a:latin typeface="Bookman Old Style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Bookman Old Style" charset="0"/>
              </a:rPr>
              <a:t>transition probabilities</a:t>
            </a:r>
          </a:p>
          <a:p>
            <a:r>
              <a:rPr lang="en-US" dirty="0">
                <a:latin typeface="Bookman Old Style" charset="0"/>
              </a:rPr>
              <a:t> </a:t>
            </a:r>
          </a:p>
          <a:p>
            <a:r>
              <a:rPr lang="en-US" dirty="0">
                <a:latin typeface="Bookman Old Style" charset="0"/>
              </a:rPr>
              <a:t>	for every   </a:t>
            </a:r>
            <a:r>
              <a:rPr lang="en-US" i="1" dirty="0" err="1">
                <a:latin typeface="Bookman Old Style" charset="0"/>
              </a:rPr>
              <a:t>i</a:t>
            </a:r>
            <a:r>
              <a:rPr lang="en-US" dirty="0">
                <a:latin typeface="Bookman Old Style" charset="0"/>
              </a:rPr>
              <a:t>, </a:t>
            </a:r>
            <a:r>
              <a:rPr lang="en-US" i="1" dirty="0">
                <a:latin typeface="Bookman Old Style" charset="0"/>
              </a:rPr>
              <a:t>j</a:t>
            </a:r>
            <a:r>
              <a:rPr lang="en-US" dirty="0">
                <a:latin typeface="Bookman Old Style" charset="0"/>
              </a:rPr>
              <a:t>,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baseline="-25000" dirty="0">
                <a:latin typeface="Bookman Old Style" charset="0"/>
              </a:rPr>
              <a:t>0</a:t>
            </a:r>
            <a:r>
              <a:rPr lang="en-US" dirty="0">
                <a:latin typeface="Bookman Old Style" charset="0"/>
              </a:rPr>
              <a:t>, . . . , </a:t>
            </a:r>
            <a:r>
              <a:rPr lang="en-US" i="1" dirty="0">
                <a:latin typeface="Bookman Old Style" charset="0"/>
              </a:rPr>
              <a:t>k</a:t>
            </a:r>
            <a:r>
              <a:rPr lang="en-US" i="1" baseline="-25000" dirty="0">
                <a:latin typeface="Bookman Old Style" charset="0"/>
              </a:rPr>
              <a:t>n</a:t>
            </a:r>
            <a:r>
              <a:rPr lang="en-US" baseline="-25000" dirty="0">
                <a:latin typeface="Bookman Old Style" charset="0"/>
              </a:rPr>
              <a:t>-1 </a:t>
            </a:r>
            <a:r>
              <a:rPr lang="en-US" dirty="0">
                <a:latin typeface="Bookman Old Style" charset="0"/>
              </a:rPr>
              <a:t>and for every </a:t>
            </a:r>
            <a:r>
              <a:rPr lang="en-US" i="1" dirty="0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. </a:t>
            </a:r>
          </a:p>
          <a:p>
            <a:endParaRPr lang="en-US" dirty="0">
              <a:latin typeface="Bookman Old Style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Bookman Old Style" charset="0"/>
              </a:rPr>
              <a:t>Discrete time</a:t>
            </a:r>
            <a:r>
              <a:rPr lang="en-US" dirty="0">
                <a:latin typeface="Bookman Old Style" charset="0"/>
              </a:rPr>
              <a:t> means </a:t>
            </a:r>
            <a:r>
              <a:rPr lang="en-US" i="1" dirty="0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 </a:t>
            </a:r>
            <a:r>
              <a:rPr lang="en-US" dirty="0">
                <a:latin typeface="Bookman Old Style" charset="0"/>
                <a:sym typeface="Symbol" charset="0"/>
              </a:rPr>
              <a:t></a:t>
            </a:r>
            <a:r>
              <a:rPr lang="en-US" dirty="0">
                <a:latin typeface="Bookman Old Style" charset="0"/>
              </a:rPr>
              <a:t> </a:t>
            </a:r>
            <a:r>
              <a:rPr lang="en-US" i="1" dirty="0">
                <a:latin typeface="Bookman Old Style" charset="0"/>
              </a:rPr>
              <a:t>N</a:t>
            </a:r>
            <a:r>
              <a:rPr lang="en-US" dirty="0">
                <a:latin typeface="Bookman Old Style" charset="0"/>
              </a:rPr>
              <a:t> = {</a:t>
            </a:r>
            <a:r>
              <a:rPr lang="en-US" sz="1200" dirty="0">
                <a:latin typeface="Bookman Old Style" charset="0"/>
              </a:rPr>
              <a:t> </a:t>
            </a:r>
            <a:r>
              <a:rPr lang="en-US" dirty="0">
                <a:latin typeface="Bookman Old Style" charset="0"/>
              </a:rPr>
              <a:t>0, 1, 2, . . . }.</a:t>
            </a:r>
          </a:p>
          <a:p>
            <a:endParaRPr lang="en-US" dirty="0">
              <a:latin typeface="Bookman Old Style" charset="0"/>
            </a:endParaRPr>
          </a:p>
          <a:p>
            <a:r>
              <a:rPr lang="en-US" dirty="0">
                <a:latin typeface="Bookman Old Style" charset="0"/>
              </a:rPr>
              <a:t>The </a:t>
            </a:r>
            <a:r>
              <a:rPr lang="en-US" dirty="0">
                <a:solidFill>
                  <a:schemeClr val="accent1"/>
                </a:solidFill>
                <a:latin typeface="Bookman Old Style" charset="0"/>
              </a:rPr>
              <a:t>future</a:t>
            </a:r>
            <a:r>
              <a:rPr lang="en-US" dirty="0">
                <a:latin typeface="Bookman Old Style" charset="0"/>
              </a:rPr>
              <a:t> behavior of the system depends </a:t>
            </a:r>
            <a:r>
              <a:rPr lang="en-US" dirty="0">
                <a:solidFill>
                  <a:schemeClr val="accent1"/>
                </a:solidFill>
                <a:latin typeface="Bookman Old Style" charset="0"/>
              </a:rPr>
              <a:t>only</a:t>
            </a:r>
            <a:r>
              <a:rPr lang="en-US" dirty="0">
                <a:latin typeface="Bookman Old Style" charset="0"/>
              </a:rPr>
              <a:t> on the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man Old Style" charset="0"/>
              </a:rPr>
              <a:t>current state </a:t>
            </a:r>
            <a:r>
              <a:rPr lang="en-US" i="1" dirty="0" err="1">
                <a:latin typeface="Bookman Old Style" charset="0"/>
              </a:rPr>
              <a:t>i</a:t>
            </a:r>
            <a:r>
              <a:rPr lang="en-US" dirty="0">
                <a:latin typeface="Bookman Old Style" charset="0"/>
              </a:rPr>
              <a:t> and not on any of the previous states.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828800" y="1226026"/>
            <a:ext cx="8382000" cy="4565174"/>
          </a:xfrm>
          <a:prstGeom prst="rect">
            <a:avLst/>
          </a:prstGeom>
          <a:solidFill>
            <a:schemeClr val="dk1">
              <a:alpha val="78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Note: Academics love Markov because it has very nice properties.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It does not mean most things have Markov nature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With Data applications, some of those properties don’t really apply </a:t>
            </a:r>
            <a:r>
              <a:rPr lang="mr-IN" sz="2400" dirty="0"/>
              <a:t>–</a:t>
            </a:r>
            <a:r>
              <a:rPr lang="en-US" sz="2400" dirty="0"/>
              <a:t> but some also do.</a:t>
            </a:r>
          </a:p>
        </p:txBody>
      </p:sp>
    </p:spTree>
    <p:extLst>
      <p:ext uri="{BB962C8B-B14F-4D97-AF65-F5344CB8AC3E}">
        <p14:creationId xmlns:p14="http://schemas.microsoft.com/office/powerpoint/2010/main" val="44244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 Example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817716" y="1739043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5" name="Oval 4"/>
          <p:cNvSpPr/>
          <p:nvPr/>
        </p:nvSpPr>
        <p:spPr>
          <a:xfrm>
            <a:off x="4522414" y="1739043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6" name="Oval 5"/>
          <p:cNvSpPr/>
          <p:nvPr/>
        </p:nvSpPr>
        <p:spPr>
          <a:xfrm>
            <a:off x="6121273" y="1739043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" name="Oval 6"/>
          <p:cNvSpPr/>
          <p:nvPr/>
        </p:nvSpPr>
        <p:spPr>
          <a:xfrm>
            <a:off x="7861250" y="1739043"/>
            <a:ext cx="740870" cy="7056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717343" y="2091867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629141" y="2232997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.1</a:t>
            </a:r>
          </a:p>
        </p:txBody>
      </p:sp>
      <p:sp>
        <p:nvSpPr>
          <p:cNvPr id="15" name="Freeform 14"/>
          <p:cNvSpPr/>
          <p:nvPr/>
        </p:nvSpPr>
        <p:spPr>
          <a:xfrm>
            <a:off x="2765144" y="1350409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558586" y="1386219"/>
            <a:ext cx="59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P=.9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386764" y="2083046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316202" y="2277099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.2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154944" y="2103137"/>
            <a:ext cx="582112" cy="176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943262" y="2297190"/>
            <a:ext cx="698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.1</a:t>
            </a:r>
          </a:p>
        </p:txBody>
      </p:sp>
      <p:sp>
        <p:nvSpPr>
          <p:cNvPr id="21" name="Freeform 20"/>
          <p:cNvSpPr/>
          <p:nvPr/>
        </p:nvSpPr>
        <p:spPr>
          <a:xfrm>
            <a:off x="4362938" y="1297485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164430" y="136804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 .8</a:t>
            </a:r>
          </a:p>
        </p:txBody>
      </p:sp>
      <p:sp>
        <p:nvSpPr>
          <p:cNvPr id="23" name="Freeform 22"/>
          <p:cNvSpPr/>
          <p:nvPr/>
        </p:nvSpPr>
        <p:spPr>
          <a:xfrm>
            <a:off x="6115669" y="1308756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909111" y="1397489"/>
            <a:ext cx="59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P=.9</a:t>
            </a:r>
          </a:p>
        </p:txBody>
      </p:sp>
      <p:sp>
        <p:nvSpPr>
          <p:cNvPr id="25" name="Freeform 24"/>
          <p:cNvSpPr/>
          <p:nvPr/>
        </p:nvSpPr>
        <p:spPr>
          <a:xfrm>
            <a:off x="8050708" y="1238190"/>
            <a:ext cx="793443" cy="388635"/>
          </a:xfrm>
          <a:custGeom>
            <a:avLst/>
            <a:gdLst>
              <a:gd name="connsiteX0" fmla="*/ 140772 w 599981"/>
              <a:gd name="connsiteY0" fmla="*/ 494482 h 494482"/>
              <a:gd name="connsiteX1" fmla="*/ 17294 w 599981"/>
              <a:gd name="connsiteY1" fmla="*/ 176941 h 494482"/>
              <a:gd name="connsiteX2" fmla="*/ 475928 w 599981"/>
              <a:gd name="connsiteY2" fmla="*/ 530 h 494482"/>
              <a:gd name="connsiteX3" fmla="*/ 599406 w 599981"/>
              <a:gd name="connsiteY3" fmla="*/ 229865 h 494482"/>
              <a:gd name="connsiteX4" fmla="*/ 546486 w 599981"/>
              <a:gd name="connsiteY4" fmla="*/ 353353 h 494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9981" h="494482">
                <a:moveTo>
                  <a:pt x="140772" y="494482"/>
                </a:moveTo>
                <a:cubicBezTo>
                  <a:pt x="51103" y="376874"/>
                  <a:pt x="-38565" y="259266"/>
                  <a:pt x="17294" y="176941"/>
                </a:cubicBezTo>
                <a:cubicBezTo>
                  <a:pt x="73153" y="94616"/>
                  <a:pt x="378909" y="-8291"/>
                  <a:pt x="475928" y="530"/>
                </a:cubicBezTo>
                <a:cubicBezTo>
                  <a:pt x="572947" y="9351"/>
                  <a:pt x="587646" y="171061"/>
                  <a:pt x="599406" y="229865"/>
                </a:cubicBezTo>
                <a:cubicBezTo>
                  <a:pt x="611166" y="288669"/>
                  <a:pt x="437708" y="385695"/>
                  <a:pt x="546486" y="353353"/>
                </a:cubicBezTo>
              </a:path>
            </a:pathLst>
          </a:cu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8844150" y="1397489"/>
            <a:ext cx="53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P=1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05863" y="33518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352467" y="3057586"/>
            <a:ext cx="2550931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P{ </a:t>
            </a:r>
            <a:r>
              <a:rPr lang="en-US" sz="2000" i="1" dirty="0"/>
              <a:t>X</a:t>
            </a:r>
            <a:r>
              <a:rPr lang="en-US" sz="2000" i="1" baseline="-25000" dirty="0"/>
              <a:t>n</a:t>
            </a:r>
            <a:r>
              <a:rPr lang="en-US" sz="2000" baseline="-25000" dirty="0"/>
              <a:t>+1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|</a:t>
            </a:r>
            <a:r>
              <a:rPr lang="en-US" sz="2000" baseline="-25000" dirty="0"/>
              <a:t>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 } = .9</a:t>
            </a:r>
          </a:p>
          <a:p>
            <a:endParaRPr lang="en-US" sz="2000" dirty="0"/>
          </a:p>
          <a:p>
            <a:r>
              <a:rPr lang="en-US" sz="2000" dirty="0"/>
              <a:t>P{ </a:t>
            </a:r>
            <a:r>
              <a:rPr lang="en-US" sz="2000" i="1" dirty="0"/>
              <a:t>X</a:t>
            </a:r>
            <a:r>
              <a:rPr lang="en-US" sz="2000" i="1" baseline="-25000" dirty="0"/>
              <a:t>n</a:t>
            </a:r>
            <a:r>
              <a:rPr lang="en-US" sz="2000" baseline="-25000" dirty="0"/>
              <a:t>+1</a:t>
            </a:r>
            <a:r>
              <a:rPr lang="en-US" sz="2000" dirty="0"/>
              <a:t> = </a:t>
            </a:r>
            <a:r>
              <a:rPr lang="en-US" sz="2000" i="1" dirty="0"/>
              <a:t>1</a:t>
            </a:r>
            <a:r>
              <a:rPr lang="en-US" sz="2000" dirty="0"/>
              <a:t>|</a:t>
            </a:r>
            <a:r>
              <a:rPr lang="en-US" sz="2000" baseline="-25000" dirty="0"/>
              <a:t>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 } = .1</a:t>
            </a:r>
          </a:p>
          <a:p>
            <a:endParaRPr lang="en-US" sz="2000" dirty="0"/>
          </a:p>
          <a:p>
            <a:r>
              <a:rPr lang="en-US" sz="2000" dirty="0"/>
              <a:t>P{ </a:t>
            </a:r>
            <a:r>
              <a:rPr lang="en-US" sz="2000" i="1" dirty="0"/>
              <a:t>X</a:t>
            </a:r>
            <a:r>
              <a:rPr lang="en-US" sz="2000" i="1" baseline="-25000" dirty="0"/>
              <a:t>n</a:t>
            </a:r>
            <a:r>
              <a:rPr lang="en-US" sz="2000" baseline="-25000" dirty="0"/>
              <a:t>+1</a:t>
            </a:r>
            <a:r>
              <a:rPr lang="en-US" sz="2000" dirty="0"/>
              <a:t> = </a:t>
            </a:r>
            <a:r>
              <a:rPr lang="en-US" sz="2000" i="1" dirty="0"/>
              <a:t>2</a:t>
            </a:r>
            <a:r>
              <a:rPr lang="en-US" sz="2000" dirty="0"/>
              <a:t>|</a:t>
            </a:r>
            <a:r>
              <a:rPr lang="en-US" sz="2000" baseline="-25000" dirty="0"/>
              <a:t>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 } = 0</a:t>
            </a:r>
          </a:p>
          <a:p>
            <a:endParaRPr lang="en-US" sz="2000" dirty="0"/>
          </a:p>
          <a:p>
            <a:r>
              <a:rPr lang="en-US" sz="2000" dirty="0"/>
              <a:t>P{ </a:t>
            </a:r>
            <a:r>
              <a:rPr lang="en-US" sz="2000" i="1" dirty="0"/>
              <a:t>X</a:t>
            </a:r>
            <a:r>
              <a:rPr lang="en-US" sz="2000" i="1" baseline="-25000" dirty="0"/>
              <a:t>n</a:t>
            </a:r>
            <a:r>
              <a:rPr lang="en-US" sz="2000" baseline="-25000" dirty="0"/>
              <a:t>+1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|</a:t>
            </a:r>
            <a:r>
              <a:rPr lang="en-US" sz="2000" baseline="-25000" dirty="0"/>
              <a:t> </a:t>
            </a:r>
            <a:r>
              <a:rPr lang="en-US" sz="2000" i="1" dirty="0" err="1"/>
              <a:t>X</a:t>
            </a:r>
            <a:r>
              <a:rPr lang="en-US" sz="2000" i="1" baseline="-25000" dirty="0" err="1"/>
              <a:t>n</a:t>
            </a:r>
            <a:r>
              <a:rPr lang="en-US" sz="2000" dirty="0"/>
              <a:t> = </a:t>
            </a:r>
            <a:r>
              <a:rPr lang="en-US" sz="2000" i="1" dirty="0"/>
              <a:t>0</a:t>
            </a:r>
            <a:r>
              <a:rPr lang="en-US" sz="2000" dirty="0"/>
              <a:t> } = 0</a:t>
            </a:r>
          </a:p>
          <a:p>
            <a:endParaRPr lang="en-US" sz="2400" dirty="0">
              <a:latin typeface="Bookman Old Style" charset="0"/>
            </a:endParaRPr>
          </a:p>
          <a:p>
            <a:endParaRPr lang="en-US" sz="2000" dirty="0">
              <a:latin typeface="Bookman Old Style" charset="0"/>
            </a:endParaRPr>
          </a:p>
          <a:p>
            <a:r>
              <a:rPr lang="en-US" dirty="0">
                <a:latin typeface="Bookman Old Style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70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4739</TotalTime>
  <Words>1447</Words>
  <Application>Microsoft Macintosh PowerPoint</Application>
  <PresentationFormat>Widescreen</PresentationFormat>
  <Paragraphs>291</Paragraphs>
  <Slides>33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7" baseType="lpstr">
      <vt:lpstr>Arial</vt:lpstr>
      <vt:lpstr>Arial Narrow</vt:lpstr>
      <vt:lpstr>Bookman Old Style</vt:lpstr>
      <vt:lpstr>Calibri</vt:lpstr>
      <vt:lpstr>Century Gothic</vt:lpstr>
      <vt:lpstr>Courier New</vt:lpstr>
      <vt:lpstr>Helvetica Neue Light</vt:lpstr>
      <vt:lpstr>Mangal</vt:lpstr>
      <vt:lpstr>ＭＳ Ｐゴシック</vt:lpstr>
      <vt:lpstr>Optima</vt:lpstr>
      <vt:lpstr>Symbol</vt:lpstr>
      <vt:lpstr>Times New Roman</vt:lpstr>
      <vt:lpstr>Wingdings</vt:lpstr>
      <vt:lpstr>Office Theme</vt:lpstr>
      <vt:lpstr>Markov and State Space Data X: A Course on Data, Signals, and Systems</vt:lpstr>
      <vt:lpstr>Data Applications and State Space</vt:lpstr>
      <vt:lpstr>Next Word Predictor</vt:lpstr>
      <vt:lpstr>More Formally, what is a “State”</vt:lpstr>
      <vt:lpstr>What is a State</vt:lpstr>
      <vt:lpstr>Markov basically means that the  next State Depends only on the last one</vt:lpstr>
      <vt:lpstr>Same thing but in proper notation Discrete Time Markov Chain Definition</vt:lpstr>
      <vt:lpstr>Same thing but in proper notation Discrete Time Markov Chain Definition</vt:lpstr>
      <vt:lpstr>Continue Example</vt:lpstr>
      <vt:lpstr>Continue to Example</vt:lpstr>
      <vt:lpstr>Transition Probabilities</vt:lpstr>
      <vt:lpstr>Transition Probabilities</vt:lpstr>
      <vt:lpstr>Transition Probabilities</vt:lpstr>
      <vt:lpstr>n-Step Transition Probabilities</vt:lpstr>
      <vt:lpstr>Brand Switching Example </vt:lpstr>
      <vt:lpstr>PowerPoint Presentation</vt:lpstr>
      <vt:lpstr>Yes, steady state probably is  easy to calculate</vt:lpstr>
      <vt:lpstr>Steady State</vt:lpstr>
      <vt:lpstr>Probability of Being in Particular State and Balancing Flow</vt:lpstr>
      <vt:lpstr>PowerPoint Presentation</vt:lpstr>
      <vt:lpstr>PowerPoint Presentation</vt:lpstr>
      <vt:lpstr>Markov State is being Combined with ML to take different actions depending on the state/situation</vt:lpstr>
      <vt:lpstr>Markov State is being Combined with ML to take different actions depending on the state/situation</vt:lpstr>
      <vt:lpstr>PowerPoint Presentation</vt:lpstr>
      <vt:lpstr>Markov State is being Combined with ML to take different actions depending on the state/situation</vt:lpstr>
      <vt:lpstr>PowerPoint Presentation</vt:lpstr>
      <vt:lpstr>PowerPoint Presentation</vt:lpstr>
      <vt:lpstr>Training Models from Real Life</vt:lpstr>
      <vt:lpstr>Problem Case</vt:lpstr>
      <vt:lpstr>Balancing Flow</vt:lpstr>
      <vt:lpstr>Famous Processes</vt:lpstr>
      <vt:lpstr>Making Models</vt:lpstr>
      <vt:lpstr>A Text Processing Example</vt:lpstr>
    </vt:vector>
  </TitlesOfParts>
  <Company>UC Berkeley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Ikhlaq Sidhu</dc:creator>
  <cp:lastModifiedBy>Microsoft Office User</cp:lastModifiedBy>
  <cp:revision>336</cp:revision>
  <cp:lastPrinted>2017-03-16T16:13:08Z</cp:lastPrinted>
  <dcterms:created xsi:type="dcterms:W3CDTF">2013-05-20T04:35:54Z</dcterms:created>
  <dcterms:modified xsi:type="dcterms:W3CDTF">2017-03-16T18:04:48Z</dcterms:modified>
</cp:coreProperties>
</file>

<file path=docProps/thumbnail.jpeg>
</file>